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4" r:id="rId1"/>
  </p:sldMasterIdLst>
  <p:notesMasterIdLst>
    <p:notesMasterId r:id="rId18"/>
  </p:notesMasterIdLst>
  <p:handoutMasterIdLst>
    <p:handoutMasterId r:id="rId19"/>
  </p:handoutMasterIdLst>
  <p:sldIdLst>
    <p:sldId id="256" r:id="rId2"/>
    <p:sldId id="372" r:id="rId3"/>
    <p:sldId id="440" r:id="rId4"/>
    <p:sldId id="420" r:id="rId5"/>
    <p:sldId id="423" r:id="rId6"/>
    <p:sldId id="441" r:id="rId7"/>
    <p:sldId id="429" r:id="rId8"/>
    <p:sldId id="424" r:id="rId9"/>
    <p:sldId id="438" r:id="rId10"/>
    <p:sldId id="426" r:id="rId11"/>
    <p:sldId id="428" r:id="rId12"/>
    <p:sldId id="430" r:id="rId13"/>
    <p:sldId id="431" r:id="rId14"/>
    <p:sldId id="432" r:id="rId15"/>
    <p:sldId id="433" r:id="rId16"/>
    <p:sldId id="439" r:id="rId17"/>
  </p:sldIdLst>
  <p:sldSz cx="9906000" cy="6858000" type="A4"/>
  <p:notesSz cx="6805613" cy="99393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Tw Cen MT" panose="020B0602020104020603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Tw Cen MT" panose="020B0602020104020603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Tw Cen MT" panose="020B0602020104020603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Tw Cen MT" panose="020B0602020104020603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Tw Cen MT" panose="020B0602020104020603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Tw Cen MT" panose="020B0602020104020603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Tw Cen MT" panose="020B0602020104020603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Tw Cen MT" panose="020B0602020104020603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Tw Cen MT" panose="020B0602020104020603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438" userDrawn="1">
          <p15:clr>
            <a:srgbClr val="A4A3A4"/>
          </p15:clr>
        </p15:guide>
        <p15:guide id="3" orient="horz" pos="4319">
          <p15:clr>
            <a:srgbClr val="A4A3A4"/>
          </p15:clr>
        </p15:guide>
        <p15:guide id="4" orient="horz" pos="1842" userDrawn="1">
          <p15:clr>
            <a:srgbClr val="A4A3A4"/>
          </p15:clr>
        </p15:guide>
        <p15:guide id="5" orient="horz" pos="2024">
          <p15:clr>
            <a:srgbClr val="A4A3A4"/>
          </p15:clr>
        </p15:guide>
        <p15:guide id="6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8631"/>
    <a:srgbClr val="922223"/>
    <a:srgbClr val="FFFFFF"/>
    <a:srgbClr val="000000"/>
    <a:srgbClr val="B0BAD7"/>
    <a:srgbClr val="FFFFCC"/>
    <a:srgbClr val="F5D3D3"/>
    <a:srgbClr val="FFCCCC"/>
    <a:srgbClr val="FFD9FA"/>
    <a:srgbClr val="F5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7" autoAdjust="0"/>
    <p:restoredTop sz="95494" autoAdjust="0"/>
  </p:normalViewPr>
  <p:slideViewPr>
    <p:cSldViewPr showGuides="1">
      <p:cViewPr varScale="1">
        <p:scale>
          <a:sx n="72" d="100"/>
          <a:sy n="72" d="100"/>
        </p:scale>
        <p:origin x="1104" y="60"/>
      </p:cViewPr>
      <p:guideLst>
        <p:guide orient="horz" pos="2205"/>
        <p:guide pos="3438"/>
        <p:guide orient="horz" pos="4319"/>
        <p:guide orient="horz" pos="1842"/>
        <p:guide orient="horz" pos="2024"/>
        <p:guide orient="horz" pos="111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368"/>
    </p:cViewPr>
  </p:sorterViewPr>
  <p:notesViewPr>
    <p:cSldViewPr showGuides="1">
      <p:cViewPr varScale="1">
        <p:scale>
          <a:sx n="80" d="100"/>
          <a:sy n="80" d="100"/>
        </p:scale>
        <p:origin x="-1974" y="-96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0-9A70-41DD-9CE4-D864B3265E08}"/>
              </c:ext>
            </c:extLst>
          </c:dPt>
          <c:cat>
            <c:strRef>
              <c:f>工作表1!$A$2:$A$5</c:f>
              <c:strCache>
                <c:ptCount val="4"/>
                <c:pt idx="0">
                  <c:v>科探活動</c:v>
                </c:pt>
                <c:pt idx="1">
                  <c:v>編寫程式</c:v>
                </c:pt>
                <c:pt idx="2">
                  <c:v>電腦應用</c:v>
                </c:pt>
                <c:pt idx="3">
                  <c:v>模型製作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70-41DD-9CE4-D864B3265E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zh-HK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87B99F3D-55CE-472B-9322-878F7F09DADE}" type="datetimeFigureOut">
              <a:rPr lang="zh-HK" altLang="en-US"/>
              <a:pPr>
                <a:defRPr/>
              </a:pPr>
              <a:t>19/9/2019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wrap="square" lIns="91427" tIns="45714" rIns="91427" bIns="4571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BBACDAE-DF86-4A6C-B8A1-78BA3154F3AC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45830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latin typeface="Calibri" pitchFamily="34" charset="0"/>
              </a:defRPr>
            </a:lvl1pPr>
          </a:lstStyle>
          <a:p>
            <a:pPr>
              <a:defRPr/>
            </a:pPr>
            <a:fld id="{CC8726AE-CBEA-4805-850D-0E182E313102}" type="datetimeFigureOut">
              <a:rPr lang="en-US" altLang="zh-HK"/>
              <a:pPr>
                <a:defRPr/>
              </a:pPr>
              <a:t>9/19/2019</a:t>
            </a:fld>
            <a:endParaRPr lang="en-US" altLang="zh-H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2788" y="746125"/>
            <a:ext cx="5380037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4" rIns="91427" bIns="45714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3537" cy="4471988"/>
          </a:xfrm>
          <a:prstGeom prst="rect">
            <a:avLst/>
          </a:prstGeom>
        </p:spPr>
        <p:txBody>
          <a:bodyPr vert="horz" lIns="91427" tIns="45714" rIns="91427" bIns="4571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wrap="square" lIns="91427" tIns="45714" rIns="91427" bIns="45714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wrap="square" lIns="91427" tIns="45714" rIns="91427" bIns="4571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ADA563E-0A83-4FB3-B10F-5B14C5D822DE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6779403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6153D4-DB62-46EC-9C10-1F7717F6DF67}" type="slidenum">
              <a:rPr lang="en-US" altLang="zh-HK" smtClean="0"/>
              <a:pPr>
                <a:spcBef>
                  <a:spcPct val="0"/>
                </a:spcBef>
              </a:pPr>
              <a:t>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483753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信念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DA563E-0A83-4FB3-B10F-5B14C5D822DE}" type="slidenum">
              <a:rPr lang="en-US" altLang="zh-HK" smtClean="0"/>
              <a:pPr>
                <a:defRPr/>
              </a:pPr>
              <a:t>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960478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信念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DA563E-0A83-4FB3-B10F-5B14C5D822DE}" type="slidenum">
              <a:rPr lang="en-US" altLang="zh-HK" smtClean="0"/>
              <a:pPr>
                <a:defRPr/>
              </a:pPr>
              <a:t>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960478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信念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DA563E-0A83-4FB3-B10F-5B14C5D822DE}" type="slidenum">
              <a:rPr lang="en-US" altLang="zh-HK" smtClean="0"/>
              <a:pPr>
                <a:defRPr/>
              </a:pPr>
              <a:t>16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874012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0" y="5970588"/>
            <a:ext cx="9906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 eaLnBrk="1" hangingPunct="1">
              <a:defRPr/>
            </a:pPr>
            <a:endParaRPr kumimoji="0" lang="en-US" altLang="zh-HK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5" name="Rectangle 9"/>
          <p:cNvSpPr/>
          <p:nvPr/>
        </p:nvSpPr>
        <p:spPr>
          <a:xfrm>
            <a:off x="-9525" y="6053138"/>
            <a:ext cx="2436813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 eaLnBrk="1" hangingPunct="1">
              <a:defRPr/>
            </a:pPr>
            <a:endParaRPr kumimoji="0" lang="en-US" altLang="zh-HK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6" name="Rectangle 10"/>
          <p:cNvSpPr/>
          <p:nvPr/>
        </p:nvSpPr>
        <p:spPr>
          <a:xfrm>
            <a:off x="2555875" y="6043613"/>
            <a:ext cx="735012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 eaLnBrk="1" hangingPunct="1">
              <a:defRPr/>
            </a:pPr>
            <a:endParaRPr kumimoji="0" lang="en-US" altLang="zh-HK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559050" y="4038600"/>
            <a:ext cx="701675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559050" y="6050037"/>
            <a:ext cx="72644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82550" y="6069013"/>
            <a:ext cx="222885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A45F6A0-1627-4A9E-9818-482CD1BD7544}" type="datetime8">
              <a:rPr lang="en-US" altLang="zh-HK"/>
              <a:pPr>
                <a:defRPr/>
              </a:pPr>
              <a:t>9/19/2019 5:23 PM</a:t>
            </a:fld>
            <a:endParaRPr lang="en-US" altLang="zh-HK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259013" y="236538"/>
            <a:ext cx="63563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67750" y="228600"/>
            <a:ext cx="908050" cy="3810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D0F48E60-0FA4-4C95-9EFC-C7CB6085FA45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00381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D9E25-F16E-4F92-8700-15EF8E774266}" type="datetime8">
              <a:rPr lang="en-US" altLang="zh-HK"/>
              <a:pPr>
                <a:defRPr/>
              </a:pPr>
              <a:t>9/19/2019 5:23 PM</a:t>
            </a:fld>
            <a:endParaRPr lang="en-US" altLang="zh-HK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F1F2B-7874-4B89-A1A2-0A5839DC78F2}" type="slidenum">
              <a:rPr lang="en-US" altLang="zh-HK"/>
              <a:pPr>
                <a:defRPr/>
              </a:pPr>
              <a:t>‹#›</a:t>
            </a:fld>
            <a:endParaRPr lang="en-US" altLang="zh-HK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062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6604000" y="0"/>
            <a:ext cx="347663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 eaLnBrk="1" hangingPunct="1">
              <a:defRPr/>
            </a:pPr>
            <a:endParaRPr kumimoji="0" lang="en-US" altLang="zh-HK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6653213" y="609600"/>
            <a:ext cx="24765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 eaLnBrk="1" hangingPunct="1">
              <a:defRPr/>
            </a:pPr>
            <a:endParaRPr kumimoji="0" lang="en-US" altLang="zh-HK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6653213" y="0"/>
            <a:ext cx="24765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 eaLnBrk="1" hangingPunct="1">
              <a:defRPr/>
            </a:pPr>
            <a:endParaRPr kumimoji="0" lang="en-US" altLang="zh-HK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99300" y="609601"/>
            <a:ext cx="2228850" cy="551656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609600"/>
            <a:ext cx="6026150" cy="551656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099300" y="6248400"/>
            <a:ext cx="23939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3E018-3C5C-4A5E-A4D8-29FA657F7BD9}" type="datetime8">
              <a:rPr lang="en-US" altLang="zh-HK"/>
              <a:pPr>
                <a:defRPr/>
              </a:pPr>
              <a:t>9/19/2019 5:23 PM</a:t>
            </a:fld>
            <a:endParaRPr lang="en-US" altLang="zh-HK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5300" y="6248400"/>
            <a:ext cx="60372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511132" y="134143"/>
            <a:ext cx="533400" cy="2651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68A47-AD18-47D7-8352-E55E661E8E0D}" type="slidenum">
              <a:rPr lang="en-US" altLang="zh-HK"/>
              <a:pPr>
                <a:defRPr/>
              </a:pPr>
              <a:t>‹#›</a:t>
            </a:fld>
            <a:endParaRPr lang="en-US" altLang="zh-HK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747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702" y="228600"/>
            <a:ext cx="8832850" cy="9906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63702" y="1600200"/>
            <a:ext cx="8832850" cy="4495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E7BAA-06F4-4DBA-9823-5DE6DB6DC8C2}" type="datetime8">
              <a:rPr lang="en-US" altLang="zh-HK"/>
              <a:pPr>
                <a:defRPr/>
              </a:pPr>
              <a:t>9/19/2019 5:23 PM</a:t>
            </a:fld>
            <a:endParaRPr lang="en-US" altLang="zh-H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DBF4FE6-0AA6-4118-ADA8-56F1938972E6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32250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0" y="1524000"/>
            <a:ext cx="9906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 eaLnBrk="1" hangingPunct="1">
              <a:defRPr/>
            </a:pPr>
            <a:endParaRPr kumimoji="0" lang="en-US" altLang="zh-HK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1600200"/>
            <a:ext cx="140335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 eaLnBrk="1" hangingPunct="1">
              <a:defRPr/>
            </a:pPr>
            <a:endParaRPr kumimoji="0" lang="en-US" altLang="zh-HK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1485900" y="1600200"/>
            <a:ext cx="84201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 eaLnBrk="1" hangingPunct="1">
              <a:defRPr/>
            </a:pPr>
            <a:endParaRPr kumimoji="0" lang="en-US" altLang="zh-HK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5900" y="2743200"/>
            <a:ext cx="7716706" cy="1673225"/>
          </a:xfrm>
        </p:spPr>
        <p:txBody>
          <a:bodyPr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600200"/>
            <a:ext cx="8255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DA2CC-FB95-48ED-BD25-52A38FE2500B}" type="datetime8">
              <a:rPr lang="en-US" altLang="zh-HK"/>
              <a:pPr>
                <a:defRPr/>
              </a:pPr>
              <a:t>9/19/2019 5:23 PM</a:t>
            </a:fld>
            <a:endParaRPr lang="en-US" altLang="zh-HK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40335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F0B530C-C796-4CA7-96B1-9055C9AA4A07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985292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60400" y="1589567"/>
            <a:ext cx="4210050" cy="45720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248643" y="1589567"/>
            <a:ext cx="4210050" cy="45720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95533-3EB2-4D04-9B8B-A20A547DC55E}" type="datetime8">
              <a:rPr lang="en-US" altLang="zh-HK"/>
              <a:pPr>
                <a:defRPr/>
              </a:pPr>
              <a:t>9/19/2019 5:23 PM</a:t>
            </a:fld>
            <a:endParaRPr lang="en-US" altLang="zh-HK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754BD4F-E160-4F5C-B75C-A88D6C4AA94A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627728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273050"/>
            <a:ext cx="8832850" cy="8699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60400" y="2438400"/>
            <a:ext cx="4210050" cy="35814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200650" y="2438400"/>
            <a:ext cx="4210050" cy="35814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60400" y="1752600"/>
            <a:ext cx="421005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5200650" y="1752600"/>
            <a:ext cx="421005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3003B-2BCF-43CE-95E9-EE45F5D4EBB0}" type="datetime8">
              <a:rPr lang="en-US" altLang="zh-HK"/>
              <a:pPr>
                <a:defRPr/>
              </a:pPr>
              <a:t>9/19/2019 5:23 PM</a:t>
            </a:fld>
            <a:endParaRPr lang="en-US" altLang="zh-HK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B5D0931-7E0D-49DF-91DC-4FA276C09497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290968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5D842-EAFF-4C50-85D9-55B635591052}" type="datetime8">
              <a:rPr lang="en-US" altLang="zh-HK"/>
              <a:pPr>
                <a:defRPr/>
              </a:pPr>
              <a:t>9/19/2019 5:23 PM</a:t>
            </a:fld>
            <a:endParaRPr lang="en-US" altLang="zh-H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124B792-0DBD-4535-88C5-4920D1051941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14778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2B2BB-F8ED-45CE-A8E3-9663DCD1714F}" type="datetime8">
              <a:rPr lang="en-US" altLang="zh-HK"/>
              <a:pPr>
                <a:defRPr/>
              </a:pPr>
              <a:t>9/19/2019 5:23 PM</a:t>
            </a:fld>
            <a:endParaRPr lang="en-US" altLang="zh-H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77850" cy="3810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5417AB2B-A8D2-4920-96ED-BA3DC1D87E93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854845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m_penci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575" y="1755775"/>
            <a:ext cx="1749425" cy="2144713"/>
          </a:xfrm>
          <a:prstGeom prst="rect">
            <a:avLst/>
          </a:prstGeom>
          <a:noFill/>
          <a:ln w="50800" cap="sq" cmpd="dbl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273050"/>
            <a:ext cx="87503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559050" y="1752600"/>
            <a:ext cx="6934200" cy="44196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F88BB-C4EE-46CE-B849-C579B7CDD90E}" type="datetime8">
              <a:rPr lang="en-US" altLang="zh-HK"/>
              <a:pPr>
                <a:defRPr/>
              </a:pPr>
              <a:t>9/19/2019 5:23 PM</a:t>
            </a:fld>
            <a:endParaRPr lang="en-US" altLang="zh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FCCD360-93B8-4E09-B493-5A5426DE0601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598344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white">
          <a:xfrm>
            <a:off x="-9525" y="4572000"/>
            <a:ext cx="9906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 eaLnBrk="1" hangingPunct="1">
              <a:defRPr/>
            </a:pPr>
            <a:endParaRPr kumimoji="0" lang="en-US" altLang="zh-HK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-9525" y="4664075"/>
            <a:ext cx="158432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 eaLnBrk="1" hangingPunct="1">
              <a:defRPr/>
            </a:pPr>
            <a:endParaRPr kumimoji="0" lang="en-US" altLang="zh-HK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1674813" y="4654550"/>
            <a:ext cx="8231187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 eaLnBrk="1" hangingPunct="1">
              <a:defRPr/>
            </a:pPr>
            <a:endParaRPr kumimoji="0" lang="en-US" altLang="zh-HK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8" name="Rectangle 10"/>
          <p:cNvSpPr/>
          <p:nvPr/>
        </p:nvSpPr>
        <p:spPr bwMode="white">
          <a:xfrm>
            <a:off x="1568450" y="0"/>
            <a:ext cx="109538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 eaLnBrk="1" hangingPunct="1">
              <a:defRPr/>
            </a:pPr>
            <a:endParaRPr kumimoji="0" lang="en-US" altLang="zh-HK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3550" y="5486400"/>
            <a:ext cx="79248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3550" y="4648200"/>
            <a:ext cx="79248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90624" y="0"/>
            <a:ext cx="8215376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769100" y="6248400"/>
            <a:ext cx="28892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A471A-98E8-43BE-BB00-721A783AF86D}" type="datetime8">
              <a:rPr lang="en-US" altLang="zh-HK"/>
              <a:pPr>
                <a:defRPr/>
              </a:pPr>
              <a:t>9/19/2019 5:23 PM</a:t>
            </a:fld>
            <a:endParaRPr lang="en-US" altLang="zh-HK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568450" cy="663575"/>
          </a:xfr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CE9382C-84A0-4B57-9BBE-5775D250C0A4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733550" y="6248400"/>
            <a:ext cx="4953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878266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60400" y="228600"/>
            <a:ext cx="88328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zh-HK" alt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63575" y="1600200"/>
            <a:ext cx="88328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HK" alt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604000" y="6248400"/>
            <a:ext cx="28892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EEEB5CB-8328-4A3D-902E-8CB0BCA5D196}" type="datetime8">
              <a:rPr lang="en-US" altLang="zh-HK"/>
              <a:pPr>
                <a:defRPr/>
              </a:pPr>
              <a:t>9/19/2019 5:23 PM</a:t>
            </a:fld>
            <a:endParaRPr lang="en-US" altLang="zh-H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0400" y="6248400"/>
            <a:ext cx="58721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906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 eaLnBrk="1" hangingPunct="1">
              <a:defRPr/>
            </a:pPr>
            <a:endParaRPr kumimoji="0" lang="en-US" altLang="zh-HK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7785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 eaLnBrk="1" hangingPunct="1">
              <a:defRPr/>
            </a:pPr>
            <a:endParaRPr kumimoji="0" lang="en-US" altLang="zh-HK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9763" y="1279525"/>
            <a:ext cx="9266237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algn="ctr" eaLnBrk="1" hangingPunct="1">
              <a:defRPr/>
            </a:pPr>
            <a:endParaRPr kumimoji="0" lang="en-US" altLang="zh-HK">
              <a:solidFill>
                <a:srgbClr val="FFFFFF"/>
              </a:solidFill>
              <a:ea typeface="新細明體" pitchFamily="18" charset="-12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7785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kumimoji="0" sz="1200" b="1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B60A5EF-CC93-41EA-BE53-7B2653524F62}" type="slidenum">
              <a:rPr lang="en-US" altLang="zh-HK"/>
              <a:pPr>
                <a:defRPr/>
              </a:pPr>
              <a:t>‹#›</a:t>
            </a:fld>
            <a:endParaRPr lang="en-US" altLang="zh-HK" sz="140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34" r:id="rId10"/>
    <p:sldLayoutId id="214748404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C32D2E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84AA33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hyperlink" Target="../../&#20511;&#35519;/&#20511;&#35519;_&#39640;&#38542;&#24605;&#32173;/20100306_EDB_GS_HOT/&#39640;&#38542;&#24605;&#32173;&#23416;&#32722;&#26694;&#26550;_group.doc" TargetMode="External"/><Relationship Id="rId7" Type="http://schemas.openxmlformats.org/officeDocument/2006/relationships/image" Target="../media/image23.png"/><Relationship Id="rId12" Type="http://schemas.openxmlformats.org/officeDocument/2006/relationships/image" Target="../media/image2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microsoft.com/office/2007/relationships/hdphoto" Target="../media/hdphoto3.wdp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hyperlink" Target="../../&#20511;&#35519;/&#20511;&#35519;_&#39640;&#38542;&#24605;&#32173;/20100306_EDB_GS_HOT/&#39640;&#38542;&#24605;&#32173;&#23416;&#32722;&#26694;&#26550;_group.doc" TargetMode="External"/><Relationship Id="rId7" Type="http://schemas.openxmlformats.org/officeDocument/2006/relationships/image" Target="../media/image2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2.jpeg"/><Relationship Id="rId5" Type="http://schemas.openxmlformats.org/officeDocument/2006/relationships/image" Target="../media/image21.png"/><Relationship Id="rId10" Type="http://schemas.openxmlformats.org/officeDocument/2006/relationships/image" Target="../media/image31.jpeg"/><Relationship Id="rId4" Type="http://schemas.openxmlformats.org/officeDocument/2006/relationships/image" Target="../media/image20.png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STEM/&#20445;&#34507;/&#20445;&#34507;&#29255;&#27573;/&#31532;&#19968;&#27425;/C1_1.mov" TargetMode="External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4.wdp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8.jpeg"/><Relationship Id="rId7" Type="http://schemas.microsoft.com/office/2007/relationships/hdphoto" Target="../media/hdphoto6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chart" Target="../charts/chart1.xml"/><Relationship Id="rId4" Type="http://schemas.microsoft.com/office/2007/relationships/hdphoto" Target="../media/hdphoto5.wdp"/><Relationship Id="rId9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3.png"/><Relationship Id="rId7" Type="http://schemas.openxmlformats.org/officeDocument/2006/relationships/hyperlink" Target="../../&#20511;&#35519;/&#20511;&#35519;_&#39640;&#38542;&#24605;&#32173;/20100306_EDB_GS_HOT/&#39640;&#38542;&#24605;&#32173;&#23416;&#32722;&#26694;&#26550;_group.doc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image" Target="../media/image22.png"/><Relationship Id="rId4" Type="http://schemas.openxmlformats.org/officeDocument/2006/relationships/image" Target="../media/image44.jpe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24"/>
            <a:ext cx="9924368" cy="514596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5175245"/>
            <a:ext cx="80384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Tin Shui Wai Methodist Primary School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E8574FC-A8B5-422E-B01B-AF2D319E72A5}"/>
              </a:ext>
            </a:extLst>
          </p:cNvPr>
          <p:cNvSpPr/>
          <p:nvPr/>
        </p:nvSpPr>
        <p:spPr>
          <a:xfrm>
            <a:off x="21298" y="6021288"/>
            <a:ext cx="737330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TW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Tel: 24480373               Principal: Mr. So Ping Fai</a:t>
            </a:r>
          </a:p>
          <a:p>
            <a:r>
              <a:rPr lang="en-US" altLang="zh-TW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Fax: 24480877              Address: Area 31, Phase 1, Tin Shui Wai, N.T.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9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1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1802296" y="5498068"/>
            <a:ext cx="7920541" cy="954107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rgbClr val="0D0D0D"/>
                </a:solidFill>
                <a:latin typeface="Corbel" panose="020B0503020204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Blip>
                <a:blip r:embed="rId5"/>
              </a:buBlip>
              <a:defRPr sz="2800">
                <a:solidFill>
                  <a:srgbClr val="0D0D0D"/>
                </a:solidFill>
                <a:latin typeface="Corbel" panose="020B0503020204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rgbClr val="0D0D0D"/>
                </a:solidFill>
                <a:latin typeface="Corbel" panose="020B0503020204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Blip>
                <a:blip r:embed="rId5"/>
              </a:buBlip>
              <a:defRPr sz="2000">
                <a:solidFill>
                  <a:srgbClr val="0D0D0D"/>
                </a:solidFill>
                <a:latin typeface="Corbel" panose="020B0503020204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Blip>
                <a:blip r:embed="rId6"/>
              </a:buBlip>
              <a:defRPr sz="2000">
                <a:solidFill>
                  <a:srgbClr val="0D0D0D"/>
                </a:solidFill>
                <a:latin typeface="Corbel" panose="020B0503020204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2000">
                <a:solidFill>
                  <a:srgbClr val="0D0D0D"/>
                </a:solidFill>
                <a:latin typeface="Corbel" panose="020B0503020204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2000">
                <a:solidFill>
                  <a:srgbClr val="0D0D0D"/>
                </a:solidFill>
                <a:latin typeface="Corbel" panose="020B0503020204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2000">
                <a:solidFill>
                  <a:srgbClr val="0D0D0D"/>
                </a:solidFill>
                <a:latin typeface="Corbel" panose="020B0503020204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2000">
                <a:solidFill>
                  <a:srgbClr val="0D0D0D"/>
                </a:solidFill>
                <a:latin typeface="Corbel" panose="020B0503020204020204" pitchFamily="34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8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</a:rPr>
              <a:t>Orienteering – self-directed way to discover and explore different places and cultures  </a:t>
            </a:r>
            <a:endParaRPr kumimoji="0" lang="zh-TW" altLang="en-US" sz="2800" dirty="0">
              <a:solidFill>
                <a:schemeClr val="tx1"/>
              </a:solidFill>
              <a:latin typeface="Comic Sans MS" panose="030F0702030302020204" pitchFamily="66" charset="0"/>
              <a:ea typeface="+mn-ea"/>
            </a:endParaRPr>
          </a:p>
        </p:txBody>
      </p:sp>
      <p:grpSp>
        <p:nvGrpSpPr>
          <p:cNvPr id="26" name="群組 25"/>
          <p:cNvGrpSpPr/>
          <p:nvPr/>
        </p:nvGrpSpPr>
        <p:grpSpPr>
          <a:xfrm>
            <a:off x="1688073" y="932624"/>
            <a:ext cx="7945447" cy="4305574"/>
            <a:chOff x="1688073" y="932624"/>
            <a:chExt cx="8593255" cy="4656616"/>
          </a:xfrm>
        </p:grpSpPr>
        <p:grpSp>
          <p:nvGrpSpPr>
            <p:cNvPr id="22" name="群組 21"/>
            <p:cNvGrpSpPr/>
            <p:nvPr/>
          </p:nvGrpSpPr>
          <p:grpSpPr>
            <a:xfrm>
              <a:off x="1688073" y="934211"/>
              <a:ext cx="3474536" cy="4650670"/>
              <a:chOff x="1768747" y="896127"/>
              <a:chExt cx="3474536" cy="4650670"/>
            </a:xfrm>
          </p:grpSpPr>
          <p:pic>
            <p:nvPicPr>
              <p:cNvPr id="19" name="圖片 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8747" y="896127"/>
                <a:ext cx="3474536" cy="2308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圖片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8747" y="3204702"/>
                <a:ext cx="3474536" cy="23420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" name="圖片 1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09" r="4809"/>
            <a:stretch/>
          </p:blipFill>
          <p:spPr>
            <a:xfrm>
              <a:off x="4608824" y="932624"/>
              <a:ext cx="2592288" cy="4652257"/>
            </a:xfrm>
            <a:prstGeom prst="rect">
              <a:avLst/>
            </a:prstGeom>
          </p:spPr>
        </p:pic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112" y="932624"/>
              <a:ext cx="3080216" cy="2310162"/>
            </a:xfrm>
            <a:prstGeom prst="rect">
              <a:avLst/>
            </a:prstGeom>
          </p:spPr>
        </p:pic>
        <p:pic>
          <p:nvPicPr>
            <p:cNvPr id="25" name="圖片 2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848"/>
            <a:stretch/>
          </p:blipFill>
          <p:spPr>
            <a:xfrm>
              <a:off x="7201112" y="3213100"/>
              <a:ext cx="3080216" cy="2376140"/>
            </a:xfrm>
            <a:prstGeom prst="rect">
              <a:avLst/>
            </a:prstGeom>
          </p:spPr>
        </p:pic>
      </p:grpSp>
      <p:sp>
        <p:nvSpPr>
          <p:cNvPr id="27" name="圓角矩形 26"/>
          <p:cNvSpPr/>
          <p:nvPr/>
        </p:nvSpPr>
        <p:spPr>
          <a:xfrm>
            <a:off x="1527376" y="187951"/>
            <a:ext cx="5832648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TW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Enriching students’ life experiences</a:t>
            </a:r>
            <a:endParaRPr lang="zh-TW" alt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94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9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群組 29"/>
          <p:cNvGrpSpPr/>
          <p:nvPr/>
        </p:nvGrpSpPr>
        <p:grpSpPr>
          <a:xfrm>
            <a:off x="1424608" y="928886"/>
            <a:ext cx="8054225" cy="5901333"/>
            <a:chOff x="1424608" y="928886"/>
            <a:chExt cx="8054225" cy="5901333"/>
          </a:xfrm>
        </p:grpSpPr>
        <p:sp>
          <p:nvSpPr>
            <p:cNvPr id="23" name="Text Box 11">
              <a:hlinkClick r:id="rId3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1424608" y="5445224"/>
              <a:ext cx="8054225" cy="1384995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Blip>
                  <a:blip r:embed="rId4"/>
                </a:buBlip>
                <a:defRPr sz="3200">
                  <a:solidFill>
                    <a:srgbClr val="0D0D0D"/>
                  </a:solidFill>
                  <a:latin typeface="Corbel" panose="020B050302020402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5"/>
                </a:buBlip>
                <a:defRPr sz="2800">
                  <a:solidFill>
                    <a:srgbClr val="0D0D0D"/>
                  </a:solidFill>
                  <a:latin typeface="Corbel" panose="020B050302020402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rgbClr val="0D0D0D"/>
                  </a:solidFill>
                  <a:latin typeface="Corbel" panose="020B050302020402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rgbClr val="0D0D0D"/>
                  </a:solidFill>
                  <a:latin typeface="Corbel" panose="020B050302020402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6"/>
                </a:buBlip>
                <a:defRPr sz="2000">
                  <a:solidFill>
                    <a:srgbClr val="0D0D0D"/>
                  </a:solidFill>
                  <a:latin typeface="Corbel" panose="020B0503020204020204" pitchFamily="34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6"/>
                </a:buBlip>
                <a:defRPr sz="2000">
                  <a:solidFill>
                    <a:srgbClr val="0D0D0D"/>
                  </a:solidFill>
                  <a:latin typeface="Corbel" panose="020B0503020204020204" pitchFamily="34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6"/>
                </a:buBlip>
                <a:defRPr sz="2000">
                  <a:solidFill>
                    <a:srgbClr val="0D0D0D"/>
                  </a:solidFill>
                  <a:latin typeface="Corbel" panose="020B0503020204020204" pitchFamily="34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6"/>
                </a:buBlip>
                <a:defRPr sz="2000">
                  <a:solidFill>
                    <a:srgbClr val="0D0D0D"/>
                  </a:solidFill>
                  <a:latin typeface="Corbel" panose="020B0503020204020204" pitchFamily="34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6"/>
                </a:buBlip>
                <a:defRPr sz="2000">
                  <a:solidFill>
                    <a:srgbClr val="0D0D0D"/>
                  </a:solidFill>
                  <a:latin typeface="Corbel" panose="020B0503020204020204" pitchFamily="34" charset="0"/>
                  <a:cs typeface="Times New Roman" panose="02020603050405020304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TW" sz="2400" dirty="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</a:rPr>
                <a:t>Visiting local schools and learn from one another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2000" dirty="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</a:rPr>
                <a:t>　　　　　　　　</a:t>
              </a:r>
              <a:r>
                <a:rPr kumimoji="0" lang="en-US" altLang="zh-TW" sz="2000" dirty="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</a:rPr>
                <a:t>Macau</a:t>
              </a:r>
              <a:r>
                <a:rPr kumimoji="0" lang="zh-TW" altLang="en-US" sz="2000" dirty="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</a:rPr>
                <a:t>：澳門培正中學（小學部）</a:t>
              </a:r>
              <a:endParaRPr kumimoji="0" lang="en-US" altLang="zh-TW" sz="20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2000" dirty="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</a:rPr>
                <a:t>　　　　　　　　</a:t>
              </a:r>
              <a:r>
                <a:rPr kumimoji="0" lang="en-US" altLang="zh-TW" sz="2000" dirty="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</a:rPr>
                <a:t>Singapore</a:t>
              </a:r>
              <a:r>
                <a:rPr kumimoji="0" lang="zh-TW" altLang="en-US" sz="2000" dirty="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</a:rPr>
                <a:t>：</a:t>
              </a:r>
              <a:r>
                <a:rPr kumimoji="0" lang="en-US" altLang="zh-TW" sz="2000" dirty="0" err="1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</a:rPr>
                <a:t>Rulang</a:t>
              </a:r>
              <a:r>
                <a:rPr kumimoji="0" lang="en-US" altLang="zh-TW" sz="2000" dirty="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</a:rPr>
                <a:t> Primary School</a:t>
              </a:r>
              <a:r>
                <a:rPr kumimoji="0" lang="zh-TW" altLang="en-US" sz="2000" dirty="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</a:rPr>
                <a:t>　　　　　　　　北　                     </a:t>
              </a:r>
              <a:r>
                <a:rPr kumimoji="0" lang="en-US" altLang="zh-TW" sz="2000" dirty="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</a:rPr>
                <a:t>Beijing</a:t>
              </a:r>
              <a:r>
                <a:rPr kumimoji="0" lang="zh-TW" altLang="en-US" sz="2000" dirty="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</a:rPr>
                <a:t>：芭樂園學校、宏廟小學、忠德學校</a:t>
              </a:r>
            </a:p>
          </p:txBody>
        </p:sp>
        <p:pic>
          <p:nvPicPr>
            <p:cNvPr id="17" name="圖片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6"/>
            <a:stretch/>
          </p:blipFill>
          <p:spPr>
            <a:xfrm>
              <a:off x="1801415" y="928886"/>
              <a:ext cx="2808312" cy="2252068"/>
            </a:xfrm>
            <a:prstGeom prst="rect">
              <a:avLst/>
            </a:prstGeom>
          </p:spPr>
        </p:pic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3976" y="931202"/>
              <a:ext cx="2285681" cy="2252068"/>
            </a:xfrm>
            <a:prstGeom prst="rect">
              <a:avLst/>
            </a:prstGeom>
          </p:spPr>
        </p:pic>
        <p:pic>
          <p:nvPicPr>
            <p:cNvPr id="27" name="圖片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228" y="3174873"/>
              <a:ext cx="2803500" cy="2243115"/>
            </a:xfrm>
            <a:prstGeom prst="rect">
              <a:avLst/>
            </a:prstGeom>
          </p:spPr>
        </p:pic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163" b="15740"/>
            <a:stretch/>
          </p:blipFill>
          <p:spPr>
            <a:xfrm>
              <a:off x="4609727" y="3174872"/>
              <a:ext cx="4739931" cy="2243115"/>
            </a:xfrm>
            <a:prstGeom prst="rect">
              <a:avLst/>
            </a:prstGeom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328" y="928886"/>
              <a:ext cx="2994647" cy="2245985"/>
            </a:xfrm>
            <a:prstGeom prst="rect">
              <a:avLst/>
            </a:prstGeom>
          </p:spPr>
        </p:pic>
      </p:grpSp>
      <p:sp>
        <p:nvSpPr>
          <p:cNvPr id="24" name="圓角矩形 23"/>
          <p:cNvSpPr/>
          <p:nvPr/>
        </p:nvSpPr>
        <p:spPr>
          <a:xfrm>
            <a:off x="1424608" y="188640"/>
            <a:ext cx="5832648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TW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Enriching students’ life experiences</a:t>
            </a:r>
            <a:endParaRPr lang="zh-TW" alt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67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直線接點 39"/>
          <p:cNvCxnSpPr/>
          <p:nvPr/>
        </p:nvCxnSpPr>
        <p:spPr>
          <a:xfrm flipH="1">
            <a:off x="5472696" y="692696"/>
            <a:ext cx="12700" cy="864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群組 32"/>
          <p:cNvGrpSpPr/>
          <p:nvPr/>
        </p:nvGrpSpPr>
        <p:grpSpPr>
          <a:xfrm>
            <a:off x="1568624" y="995140"/>
            <a:ext cx="7848872" cy="1281732"/>
            <a:chOff x="1568624" y="995140"/>
            <a:chExt cx="7848872" cy="1281732"/>
          </a:xfrm>
        </p:grpSpPr>
        <p:sp>
          <p:nvSpPr>
            <p:cNvPr id="29" name="圓角矩形 28"/>
            <p:cNvSpPr/>
            <p:nvPr/>
          </p:nvSpPr>
          <p:spPr>
            <a:xfrm>
              <a:off x="1568624" y="995140"/>
              <a:ext cx="3816424" cy="1281732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30" name="圓角矩形 29"/>
            <p:cNvSpPr/>
            <p:nvPr/>
          </p:nvSpPr>
          <p:spPr>
            <a:xfrm>
              <a:off x="5601072" y="995140"/>
              <a:ext cx="3816424" cy="1281732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31" name="圓角矩形 30"/>
            <p:cNvSpPr/>
            <p:nvPr/>
          </p:nvSpPr>
          <p:spPr>
            <a:xfrm>
              <a:off x="1784648" y="1196752"/>
              <a:ext cx="7416824" cy="8640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3200" b="1" dirty="0">
                  <a:solidFill>
                    <a:schemeClr val="tx1"/>
                  </a:solidFill>
                </a:rPr>
                <a:t> </a:t>
              </a:r>
              <a:r>
                <a:rPr lang="en-US" altLang="zh-TW" sz="3200" b="1" dirty="0">
                  <a:solidFill>
                    <a:schemeClr val="tx1"/>
                  </a:solidFill>
                </a:rPr>
                <a:t>General Studies</a:t>
              </a:r>
              <a:r>
                <a:rPr lang="zh-TW" altLang="en-US" sz="3200" b="1" dirty="0">
                  <a:solidFill>
                    <a:schemeClr val="tx1"/>
                  </a:solidFill>
                </a:rPr>
                <a:t>　　        </a:t>
              </a:r>
              <a:r>
                <a:rPr lang="en-US" altLang="zh-TW" sz="3200" b="1" dirty="0">
                  <a:solidFill>
                    <a:schemeClr val="tx1"/>
                  </a:solidFill>
                </a:rPr>
                <a:t>School-based     </a:t>
              </a:r>
            </a:p>
            <a:p>
              <a:r>
                <a:rPr lang="en-US" altLang="zh-TW" sz="3200" b="1" dirty="0">
                  <a:solidFill>
                    <a:schemeClr val="tx1"/>
                  </a:solidFill>
                </a:rPr>
                <a:t>                                         MI curriculum</a:t>
              </a:r>
              <a:endParaRPr lang="zh-HK" altLang="en-US" sz="3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圓角矩形 27"/>
          <p:cNvSpPr/>
          <p:nvPr/>
        </p:nvSpPr>
        <p:spPr>
          <a:xfrm>
            <a:off x="4696248" y="214039"/>
            <a:ext cx="1552896" cy="446461"/>
          </a:xfrm>
          <a:prstGeom prst="roundRect">
            <a:avLst>
              <a:gd name="adj" fmla="val 41863"/>
            </a:avLst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b="1" dirty="0">
                <a:solidFill>
                  <a:schemeClr val="bg1"/>
                </a:solidFill>
                <a:latin typeface="+mn-ea"/>
              </a:rPr>
              <a:t>ＳＴＥＭ</a:t>
            </a:r>
            <a:endParaRPr lang="zh-TW" altLang="en-US" sz="2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9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58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4615E-6 2.59259E-6 L -3.84615E-6 0.1733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65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直線接點 54"/>
          <p:cNvCxnSpPr/>
          <p:nvPr/>
        </p:nvCxnSpPr>
        <p:spPr>
          <a:xfrm flipH="1">
            <a:off x="5472696" y="692696"/>
            <a:ext cx="12700" cy="864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群組 32"/>
          <p:cNvGrpSpPr/>
          <p:nvPr/>
        </p:nvGrpSpPr>
        <p:grpSpPr>
          <a:xfrm>
            <a:off x="1568624" y="995140"/>
            <a:ext cx="7848872" cy="1281732"/>
            <a:chOff x="1568624" y="995140"/>
            <a:chExt cx="7848872" cy="1281732"/>
          </a:xfrm>
        </p:grpSpPr>
        <p:sp>
          <p:nvSpPr>
            <p:cNvPr id="29" name="圓角矩形 28"/>
            <p:cNvSpPr/>
            <p:nvPr/>
          </p:nvSpPr>
          <p:spPr>
            <a:xfrm>
              <a:off x="1568624" y="995140"/>
              <a:ext cx="3816424" cy="1281732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30" name="圓角矩形 29"/>
            <p:cNvSpPr/>
            <p:nvPr/>
          </p:nvSpPr>
          <p:spPr>
            <a:xfrm>
              <a:off x="5601072" y="995140"/>
              <a:ext cx="3816424" cy="1281732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31" name="圓角矩形 30"/>
            <p:cNvSpPr/>
            <p:nvPr/>
          </p:nvSpPr>
          <p:spPr>
            <a:xfrm>
              <a:off x="1748643" y="1210996"/>
              <a:ext cx="7416824" cy="83112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3200" b="1" dirty="0">
                  <a:solidFill>
                    <a:schemeClr val="tx1"/>
                  </a:solidFill>
                </a:rPr>
                <a:t>  </a:t>
              </a:r>
              <a:r>
                <a:rPr lang="en-US" altLang="zh-TW" sz="32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General studies</a:t>
              </a:r>
              <a:r>
                <a:rPr lang="zh-TW" altLang="en-US" sz="3200" b="1" dirty="0">
                  <a:solidFill>
                    <a:schemeClr val="tx1"/>
                  </a:solidFill>
                </a:rPr>
                <a:t>　　       </a:t>
              </a:r>
              <a:r>
                <a:rPr lang="en-US" altLang="zh-TW" sz="3200" b="1" dirty="0">
                  <a:solidFill>
                    <a:schemeClr val="bg1">
                      <a:lumMod val="75000"/>
                    </a:schemeClr>
                  </a:solidFill>
                </a:rPr>
                <a:t>School-based </a:t>
              </a:r>
            </a:p>
            <a:p>
              <a:r>
                <a:rPr lang="en-US" altLang="zh-HK" sz="3200" b="1" dirty="0">
                  <a:solidFill>
                    <a:schemeClr val="bg1">
                      <a:lumMod val="75000"/>
                    </a:schemeClr>
                  </a:solidFill>
                </a:rPr>
                <a:t>                                         MI curriculum</a:t>
              </a:r>
              <a:endParaRPr lang="zh-HK" altLang="en-US" sz="3200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sp>
        <p:nvSpPr>
          <p:cNvPr id="28" name="圓角矩形 27"/>
          <p:cNvSpPr/>
          <p:nvPr/>
        </p:nvSpPr>
        <p:spPr>
          <a:xfrm>
            <a:off x="4696248" y="214039"/>
            <a:ext cx="1552896" cy="446461"/>
          </a:xfrm>
          <a:prstGeom prst="roundRect">
            <a:avLst>
              <a:gd name="adj" fmla="val 41863"/>
            </a:avLst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b="1" dirty="0">
                <a:solidFill>
                  <a:schemeClr val="bg1"/>
                </a:solidFill>
                <a:latin typeface="+mn-ea"/>
              </a:rPr>
              <a:t>ＳＴＥＭ</a:t>
            </a:r>
            <a:endParaRPr lang="zh-TW" altLang="en-US" sz="2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9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群組 7"/>
          <p:cNvGrpSpPr/>
          <p:nvPr/>
        </p:nvGrpSpPr>
        <p:grpSpPr>
          <a:xfrm>
            <a:off x="1289050" y="188640"/>
            <a:ext cx="8488486" cy="648072"/>
            <a:chOff x="1289050" y="188640"/>
            <a:chExt cx="8488486" cy="648072"/>
          </a:xfrm>
        </p:grpSpPr>
        <p:sp>
          <p:nvSpPr>
            <p:cNvPr id="9" name="矩形 8"/>
            <p:cNvSpPr/>
            <p:nvPr/>
          </p:nvSpPr>
          <p:spPr>
            <a:xfrm>
              <a:off x="1289050" y="188640"/>
              <a:ext cx="8488486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cxnSp>
          <p:nvCxnSpPr>
            <p:cNvPr id="12" name="直線接點 11"/>
            <p:cNvCxnSpPr/>
            <p:nvPr/>
          </p:nvCxnSpPr>
          <p:spPr>
            <a:xfrm>
              <a:off x="1424608" y="692696"/>
              <a:ext cx="82089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群組 38"/>
          <p:cNvGrpSpPr/>
          <p:nvPr/>
        </p:nvGrpSpPr>
        <p:grpSpPr>
          <a:xfrm>
            <a:off x="1628463" y="2397267"/>
            <a:ext cx="3729438" cy="4344101"/>
            <a:chOff x="1628463" y="2397267"/>
            <a:chExt cx="3729438" cy="4344101"/>
          </a:xfrm>
        </p:grpSpPr>
        <p:pic>
          <p:nvPicPr>
            <p:cNvPr id="34" name="圖片 3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8465" y="2397267"/>
              <a:ext cx="2100399" cy="1181474"/>
            </a:xfrm>
            <a:prstGeom prst="rect">
              <a:avLst/>
            </a:prstGeom>
          </p:spPr>
        </p:pic>
        <p:pic>
          <p:nvPicPr>
            <p:cNvPr id="35" name="圖片 34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8293"/>
            <a:stretch/>
          </p:blipFill>
          <p:spPr>
            <a:xfrm>
              <a:off x="1628464" y="3578741"/>
              <a:ext cx="2100399" cy="17096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圖片 35"/>
            <p:cNvPicPr>
              <a:picLocks noChangeAspect="1"/>
            </p:cNvPicPr>
            <p:nvPr/>
          </p:nvPicPr>
          <p:blipFill rotWithShape="1">
            <a:blip r:embed="rId6"/>
            <a:srcRect l="44330" t="23120" r="41495" b="9681"/>
            <a:stretch/>
          </p:blipFill>
          <p:spPr>
            <a:xfrm>
              <a:off x="3728863" y="2397267"/>
              <a:ext cx="1629038" cy="4344101"/>
            </a:xfrm>
            <a:prstGeom prst="rect">
              <a:avLst/>
            </a:prstGeom>
          </p:spPr>
        </p:pic>
        <p:pic>
          <p:nvPicPr>
            <p:cNvPr id="38" name="圖片 37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178" t="76" r="7795" b="12781"/>
            <a:stretch/>
          </p:blipFill>
          <p:spPr>
            <a:xfrm>
              <a:off x="1628463" y="5202322"/>
              <a:ext cx="2100399" cy="1539046"/>
            </a:xfrm>
            <a:prstGeom prst="rect">
              <a:avLst/>
            </a:prstGeom>
          </p:spPr>
        </p:pic>
      </p:grpSp>
      <p:grpSp>
        <p:nvGrpSpPr>
          <p:cNvPr id="14" name="群組 13"/>
          <p:cNvGrpSpPr/>
          <p:nvPr/>
        </p:nvGrpSpPr>
        <p:grpSpPr>
          <a:xfrm>
            <a:off x="5357901" y="2559680"/>
            <a:ext cx="4707667" cy="4003853"/>
            <a:chOff x="5357901" y="2559680"/>
            <a:chExt cx="4707667" cy="4003853"/>
          </a:xfrm>
        </p:grpSpPr>
        <p:sp>
          <p:nvSpPr>
            <p:cNvPr id="49" name="文字方塊 48">
              <a:hlinkClick r:id="rId8" action="ppaction://hlinkfile"/>
            </p:cNvPr>
            <p:cNvSpPr txBox="1"/>
            <p:nvPr/>
          </p:nvSpPr>
          <p:spPr>
            <a:xfrm>
              <a:off x="5357901" y="2559680"/>
              <a:ext cx="4707667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600" dirty="0">
                  <a:solidFill>
                    <a:schemeClr val="accent6">
                      <a:lumMod val="50000"/>
                    </a:schemeClr>
                  </a:solidFill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微軟正黑體" panose="020B0604030504040204" pitchFamily="34" charset="-120"/>
                </a:rPr>
                <a:t>Learn to observe, to analyze, </a:t>
              </a:r>
            </a:p>
            <a:p>
              <a:r>
                <a:rPr lang="en-US" altLang="zh-TW" sz="2600" dirty="0">
                  <a:solidFill>
                    <a:schemeClr val="accent6">
                      <a:lumMod val="50000"/>
                    </a:schemeClr>
                  </a:solidFill>
                  <a:effectLst>
                    <a:glow rad="127000">
                      <a:schemeClr val="bg1"/>
                    </a:glow>
                  </a:effectLst>
                  <a:latin typeface="Comic Sans MS" panose="030F0702030302020204" pitchFamily="66" charset="0"/>
                  <a:ea typeface="微軟正黑體" panose="020B0604030504040204" pitchFamily="34" charset="-120"/>
                </a:rPr>
                <a:t>to apply and to create</a:t>
              </a:r>
              <a:endParaRPr lang="zh-TW" altLang="en-US" sz="2600" dirty="0">
                <a:solidFill>
                  <a:schemeClr val="accent6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  <a:ea typeface="微軟正黑體" panose="020B0604030504040204" pitchFamily="34" charset="-120"/>
              </a:endParaRPr>
            </a:p>
          </p:txBody>
        </p:sp>
        <p:pic>
          <p:nvPicPr>
            <p:cNvPr id="13" name="圖片 12"/>
            <p:cNvPicPr>
              <a:picLocks noChangeAspect="1"/>
            </p:cNvPicPr>
            <p:nvPr/>
          </p:nvPicPr>
          <p:blipFill rotWithShape="1">
            <a:blip r:embed="rId9"/>
            <a:srcRect l="13618" t="15561" r="12673"/>
            <a:stretch/>
          </p:blipFill>
          <p:spPr>
            <a:xfrm>
              <a:off x="5385048" y="3686982"/>
              <a:ext cx="4464000" cy="2876551"/>
            </a:xfrm>
            <a:prstGeom prst="rect">
              <a:avLst/>
            </a:prstGeom>
          </p:spPr>
        </p:pic>
      </p:grpSp>
      <p:sp>
        <p:nvSpPr>
          <p:cNvPr id="54" name="圓角矩形 53"/>
          <p:cNvSpPr/>
          <p:nvPr/>
        </p:nvSpPr>
        <p:spPr>
          <a:xfrm>
            <a:off x="4696248" y="1412776"/>
            <a:ext cx="1552896" cy="446461"/>
          </a:xfrm>
          <a:prstGeom prst="roundRect">
            <a:avLst>
              <a:gd name="adj" fmla="val 41863"/>
            </a:avLst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b="1" dirty="0">
                <a:solidFill>
                  <a:schemeClr val="bg1"/>
                </a:solidFill>
                <a:latin typeface="+mn-ea"/>
              </a:rPr>
              <a:t>ＳＴＥＭ</a:t>
            </a:r>
            <a:endParaRPr lang="zh-TW" altLang="en-US" sz="24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5568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直線接點 69"/>
          <p:cNvCxnSpPr/>
          <p:nvPr/>
        </p:nvCxnSpPr>
        <p:spPr>
          <a:xfrm flipH="1">
            <a:off x="5472696" y="692696"/>
            <a:ext cx="12700" cy="864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群組 32"/>
          <p:cNvGrpSpPr/>
          <p:nvPr/>
        </p:nvGrpSpPr>
        <p:grpSpPr>
          <a:xfrm>
            <a:off x="1568624" y="995140"/>
            <a:ext cx="7848872" cy="1281732"/>
            <a:chOff x="1568624" y="995140"/>
            <a:chExt cx="7848872" cy="1281732"/>
          </a:xfrm>
        </p:grpSpPr>
        <p:sp>
          <p:nvSpPr>
            <p:cNvPr id="29" name="圓角矩形 28"/>
            <p:cNvSpPr/>
            <p:nvPr/>
          </p:nvSpPr>
          <p:spPr>
            <a:xfrm>
              <a:off x="1568624" y="995140"/>
              <a:ext cx="3816424" cy="1281732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30" name="圓角矩形 29"/>
            <p:cNvSpPr/>
            <p:nvPr/>
          </p:nvSpPr>
          <p:spPr>
            <a:xfrm>
              <a:off x="5601072" y="995140"/>
              <a:ext cx="3816424" cy="1281732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31" name="圓角矩形 30"/>
            <p:cNvSpPr/>
            <p:nvPr/>
          </p:nvSpPr>
          <p:spPr>
            <a:xfrm>
              <a:off x="1784648" y="1288644"/>
              <a:ext cx="7416824" cy="77954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3200" b="1" dirty="0">
                  <a:solidFill>
                    <a:schemeClr val="bg1">
                      <a:lumMod val="75000"/>
                    </a:schemeClr>
                  </a:solidFill>
                </a:rPr>
                <a:t>  </a:t>
              </a:r>
              <a:r>
                <a:rPr lang="en-US" altLang="zh-TW" sz="3200" b="1" dirty="0">
                  <a:solidFill>
                    <a:schemeClr val="bg1">
                      <a:lumMod val="75000"/>
                    </a:schemeClr>
                  </a:solidFill>
                </a:rPr>
                <a:t>General Studies</a:t>
              </a:r>
              <a:r>
                <a:rPr lang="zh-TW" altLang="en-US" sz="3200" b="1" dirty="0">
                  <a:solidFill>
                    <a:schemeClr val="bg1">
                      <a:lumMod val="75000"/>
                    </a:schemeClr>
                  </a:solidFill>
                </a:rPr>
                <a:t>　　　　</a:t>
              </a:r>
              <a:r>
                <a:rPr lang="en-US" altLang="zh-TW" sz="32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School-based   </a:t>
              </a:r>
            </a:p>
            <a:p>
              <a:r>
                <a:rPr lang="en-US" altLang="zh-TW" sz="32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               MI curriculum</a:t>
              </a:r>
              <a:endParaRPr lang="zh-HK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8" name="圓角矩形 27"/>
          <p:cNvSpPr/>
          <p:nvPr/>
        </p:nvSpPr>
        <p:spPr>
          <a:xfrm>
            <a:off x="4696248" y="214039"/>
            <a:ext cx="1552896" cy="446461"/>
          </a:xfrm>
          <a:prstGeom prst="roundRect">
            <a:avLst>
              <a:gd name="adj" fmla="val 41863"/>
            </a:avLst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b="1" dirty="0">
                <a:solidFill>
                  <a:schemeClr val="bg1"/>
                </a:solidFill>
                <a:latin typeface="+mn-ea"/>
              </a:rPr>
              <a:t>ＳＴＥＭ</a:t>
            </a:r>
            <a:endParaRPr lang="zh-TW" altLang="en-US" sz="2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9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1424608" y="188640"/>
            <a:ext cx="8352928" cy="648072"/>
            <a:chOff x="1424608" y="188640"/>
            <a:chExt cx="8352928" cy="648072"/>
          </a:xfrm>
        </p:grpSpPr>
        <p:sp>
          <p:nvSpPr>
            <p:cNvPr id="4" name="矩形 3"/>
            <p:cNvSpPr/>
            <p:nvPr/>
          </p:nvSpPr>
          <p:spPr>
            <a:xfrm>
              <a:off x="1424608" y="188640"/>
              <a:ext cx="8352928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cxnSp>
          <p:nvCxnSpPr>
            <p:cNvPr id="7" name="直線接點 6"/>
            <p:cNvCxnSpPr/>
            <p:nvPr/>
          </p:nvCxnSpPr>
          <p:spPr>
            <a:xfrm>
              <a:off x="3425341" y="692696"/>
              <a:ext cx="620817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群組 19"/>
          <p:cNvGrpSpPr/>
          <p:nvPr/>
        </p:nvGrpSpPr>
        <p:grpSpPr>
          <a:xfrm>
            <a:off x="1568622" y="2420888"/>
            <a:ext cx="3897017" cy="4320480"/>
            <a:chOff x="1568623" y="2420888"/>
            <a:chExt cx="3816424" cy="4231130"/>
          </a:xfrm>
        </p:grpSpPr>
        <p:pic>
          <p:nvPicPr>
            <p:cNvPr id="50" name="圖片 49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23599"/>
            <a:stretch/>
          </p:blipFill>
          <p:spPr>
            <a:xfrm>
              <a:off x="1568623" y="2420888"/>
              <a:ext cx="2263329" cy="1296903"/>
            </a:xfrm>
            <a:prstGeom prst="rect">
              <a:avLst/>
            </a:prstGeom>
          </p:spPr>
        </p:pic>
        <p:pic>
          <p:nvPicPr>
            <p:cNvPr id="53" name="圖片 5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769" t="404" r="9653" b="14277"/>
            <a:stretch/>
          </p:blipFill>
          <p:spPr>
            <a:xfrm>
              <a:off x="1568623" y="3717791"/>
              <a:ext cx="2263330" cy="1706247"/>
            </a:xfrm>
            <a:prstGeom prst="rect">
              <a:avLst/>
            </a:prstGeom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21" b="24239"/>
            <a:stretch/>
          </p:blipFill>
          <p:spPr>
            <a:xfrm>
              <a:off x="1568623" y="5424038"/>
              <a:ext cx="2263329" cy="1227980"/>
            </a:xfrm>
            <a:prstGeom prst="rect">
              <a:avLst/>
            </a:prstGeom>
          </p:spPr>
        </p:pic>
        <p:pic>
          <p:nvPicPr>
            <p:cNvPr id="18" name="圖片 1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01" b="19200"/>
            <a:stretch/>
          </p:blipFill>
          <p:spPr>
            <a:xfrm rot="5400000">
              <a:off x="3034925" y="3217914"/>
              <a:ext cx="3147147" cy="1553096"/>
            </a:xfrm>
            <a:prstGeom prst="rect">
              <a:avLst/>
            </a:prstGeom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08" r="24558"/>
            <a:stretch/>
          </p:blipFill>
          <p:spPr>
            <a:xfrm>
              <a:off x="3831950" y="5204045"/>
              <a:ext cx="1553097" cy="1447973"/>
            </a:xfrm>
            <a:prstGeom prst="rect">
              <a:avLst/>
            </a:prstGeom>
          </p:spPr>
        </p:pic>
      </p:grpSp>
      <p:grpSp>
        <p:nvGrpSpPr>
          <p:cNvPr id="61" name="群組 60"/>
          <p:cNvGrpSpPr/>
          <p:nvPr/>
        </p:nvGrpSpPr>
        <p:grpSpPr>
          <a:xfrm>
            <a:off x="5142891" y="2328580"/>
            <a:ext cx="4994685" cy="4412788"/>
            <a:chOff x="1426693" y="1254401"/>
            <a:chExt cx="6133206" cy="5418667"/>
          </a:xfrm>
        </p:grpSpPr>
        <p:graphicFrame>
          <p:nvGraphicFramePr>
            <p:cNvPr id="62" name="圖表 61"/>
            <p:cNvGraphicFramePr/>
            <p:nvPr>
              <p:extLst>
                <p:ext uri="{D42A27DB-BD31-4B8C-83A1-F6EECF244321}">
                  <p14:modId xmlns:p14="http://schemas.microsoft.com/office/powerpoint/2010/main" val="2361330659"/>
                </p:ext>
              </p:extLst>
            </p:nvPr>
          </p:nvGraphicFramePr>
          <p:xfrm>
            <a:off x="1426693" y="1254401"/>
            <a:ext cx="6133206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sp>
          <p:nvSpPr>
            <p:cNvPr id="63" name="文字方塊 62"/>
            <p:cNvSpPr txBox="1"/>
            <p:nvPr/>
          </p:nvSpPr>
          <p:spPr>
            <a:xfrm>
              <a:off x="2145646" y="2669877"/>
              <a:ext cx="2496328" cy="10204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</a:rPr>
                <a:t>Science </a:t>
              </a:r>
            </a:p>
            <a:p>
              <a:r>
                <a:rPr lang="en-US" altLang="zh-HK" sz="24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</a:rPr>
                <a:t>experiments</a:t>
              </a:r>
              <a:endParaRPr lang="zh-HK" alt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endParaRPr>
            </a:p>
          </p:txBody>
        </p:sp>
        <p:sp>
          <p:nvSpPr>
            <p:cNvPr id="64" name="文字方塊 63"/>
            <p:cNvSpPr txBox="1"/>
            <p:nvPr/>
          </p:nvSpPr>
          <p:spPr>
            <a:xfrm>
              <a:off x="4869666" y="2630586"/>
              <a:ext cx="1744399" cy="10204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</a:rPr>
                <a:t>Robot </a:t>
              </a:r>
            </a:p>
            <a:p>
              <a:pPr algn="ctr"/>
              <a:r>
                <a:rPr lang="en-US" altLang="zh-TW" sz="24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</a:rPr>
                <a:t>building</a:t>
              </a:r>
              <a:endParaRPr lang="zh-HK" alt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endParaRPr>
            </a:p>
          </p:txBody>
        </p:sp>
        <p:sp>
          <p:nvSpPr>
            <p:cNvPr id="65" name="文字方塊 64"/>
            <p:cNvSpPr txBox="1"/>
            <p:nvPr/>
          </p:nvSpPr>
          <p:spPr>
            <a:xfrm>
              <a:off x="2599521" y="4648875"/>
              <a:ext cx="1551494" cy="5669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</a:rPr>
                <a:t>Coding</a:t>
              </a:r>
              <a:endParaRPr lang="zh-HK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endParaRPr>
            </a:p>
          </p:txBody>
        </p:sp>
        <p:sp>
          <p:nvSpPr>
            <p:cNvPr id="66" name="文字方塊 65"/>
            <p:cNvSpPr txBox="1"/>
            <p:nvPr/>
          </p:nvSpPr>
          <p:spPr>
            <a:xfrm>
              <a:off x="4792760" y="4653542"/>
              <a:ext cx="1543621" cy="5669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HK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</a:rPr>
                <a:t>IT skills</a:t>
              </a:r>
              <a:endParaRPr lang="zh-HK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endParaRPr>
            </a:p>
          </p:txBody>
        </p:sp>
      </p:grpSp>
      <p:sp>
        <p:nvSpPr>
          <p:cNvPr id="67" name="圓角矩形 66"/>
          <p:cNvSpPr/>
          <p:nvPr/>
        </p:nvSpPr>
        <p:spPr>
          <a:xfrm>
            <a:off x="4696248" y="1412776"/>
            <a:ext cx="1552896" cy="446461"/>
          </a:xfrm>
          <a:prstGeom prst="roundRect">
            <a:avLst>
              <a:gd name="adj" fmla="val 41863"/>
            </a:avLst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b="1" dirty="0">
                <a:solidFill>
                  <a:schemeClr val="bg1"/>
                </a:solidFill>
                <a:latin typeface="+mn-ea"/>
              </a:rPr>
              <a:t>ＳＴＥＭ</a:t>
            </a:r>
            <a:endParaRPr lang="zh-TW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8" name="圓角矩形 67"/>
          <p:cNvSpPr/>
          <p:nvPr/>
        </p:nvSpPr>
        <p:spPr>
          <a:xfrm>
            <a:off x="6439034" y="4338149"/>
            <a:ext cx="2402398" cy="446461"/>
          </a:xfrm>
          <a:prstGeom prst="roundRect">
            <a:avLst>
              <a:gd name="adj" fmla="val 41863"/>
            </a:avLst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bg1"/>
                </a:solidFill>
                <a:latin typeface="+mn-ea"/>
              </a:rPr>
              <a:t>Fun &amp; R Tech</a:t>
            </a:r>
            <a:endParaRPr lang="zh-TW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69" name="表格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014724"/>
              </p:ext>
            </p:extLst>
          </p:nvPr>
        </p:nvGraphicFramePr>
        <p:xfrm>
          <a:off x="5551316" y="2401004"/>
          <a:ext cx="4226219" cy="4306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4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1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6006">
                <a:tc>
                  <a:txBody>
                    <a:bodyPr/>
                    <a:lstStyle/>
                    <a:p>
                      <a:pPr algn="ctr"/>
                      <a:endParaRPr lang="zh-HK" altLang="en-US" sz="2000" dirty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solidFill>
                            <a:schemeClr val="bg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Theme </a:t>
                      </a:r>
                      <a:endParaRPr lang="zh-HK" altLang="en-US" sz="2000" dirty="0">
                        <a:solidFill>
                          <a:schemeClr val="bg2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001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P1</a:t>
                      </a:r>
                      <a:endParaRPr lang="zh-HK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latin typeface="微軟正黑體" panose="020B0604030504040204" pitchFamily="34" charset="-120"/>
                          <a:ea typeface="+mn-ea"/>
                        </a:rPr>
                        <a:t>Dream City </a:t>
                      </a:r>
                      <a:endParaRPr lang="zh-HK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001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P2</a:t>
                      </a:r>
                      <a:endParaRPr lang="zh-HK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latin typeface="微軟正黑體" panose="020B0604030504040204" pitchFamily="34" charset="-120"/>
                          <a:ea typeface="+mn-ea"/>
                        </a:rPr>
                        <a:t>Little transporter </a:t>
                      </a:r>
                      <a:endParaRPr lang="zh-HK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001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P3</a:t>
                      </a:r>
                      <a:endParaRPr lang="zh-HK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sz="2000" dirty="0">
                          <a:latin typeface="微軟正黑體" panose="020B0604030504040204" pitchFamily="34" charset="-120"/>
                          <a:ea typeface="+mn-ea"/>
                        </a:rPr>
                        <a:t>Little engineer </a:t>
                      </a:r>
                      <a:endParaRPr lang="zh-HK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001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P4</a:t>
                      </a:r>
                      <a:endParaRPr lang="zh-HK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+mn-ea"/>
                        </a:rPr>
                        <a:t>Learning by playing</a:t>
                      </a:r>
                      <a:endParaRPr lang="zh-HK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001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P5</a:t>
                      </a:r>
                      <a:endParaRPr lang="zh-HK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2000" dirty="0">
                          <a:latin typeface="微軟正黑體" panose="020B0604030504040204" pitchFamily="34" charset="-120"/>
                          <a:ea typeface="+mn-ea"/>
                        </a:rPr>
                        <a:t>Ideal TSW</a:t>
                      </a:r>
                      <a:endParaRPr lang="zh-HK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001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P6</a:t>
                      </a:r>
                      <a:endParaRPr lang="zh-HK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2000" dirty="0">
                          <a:latin typeface="微軟正黑體" panose="020B0604030504040204" pitchFamily="34" charset="-120"/>
                          <a:ea typeface="+mn-ea"/>
                        </a:rPr>
                        <a:t>Upcycling</a:t>
                      </a:r>
                      <a:endParaRPr lang="zh-HK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602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9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群組 16"/>
          <p:cNvGrpSpPr/>
          <p:nvPr/>
        </p:nvGrpSpPr>
        <p:grpSpPr>
          <a:xfrm>
            <a:off x="1316739" y="850003"/>
            <a:ext cx="8316781" cy="5989459"/>
            <a:chOff x="1316739" y="850003"/>
            <a:chExt cx="8316781" cy="5989459"/>
          </a:xfrm>
        </p:grpSpPr>
        <p:grpSp>
          <p:nvGrpSpPr>
            <p:cNvPr id="3" name="群組 2"/>
            <p:cNvGrpSpPr/>
            <p:nvPr/>
          </p:nvGrpSpPr>
          <p:grpSpPr>
            <a:xfrm>
              <a:off x="1424609" y="1340768"/>
              <a:ext cx="8208911" cy="4669451"/>
              <a:chOff x="1733837" y="1342293"/>
              <a:chExt cx="9327863" cy="5305942"/>
            </a:xfrm>
          </p:grpSpPr>
          <p:grpSp>
            <p:nvGrpSpPr>
              <p:cNvPr id="4" name="群組 3"/>
              <p:cNvGrpSpPr/>
              <p:nvPr/>
            </p:nvGrpSpPr>
            <p:grpSpPr>
              <a:xfrm>
                <a:off x="1733837" y="1342294"/>
                <a:ext cx="9327863" cy="5305941"/>
                <a:chOff x="1473199" y="1314451"/>
                <a:chExt cx="9327863" cy="5305941"/>
              </a:xfrm>
            </p:grpSpPr>
            <p:pic>
              <p:nvPicPr>
                <p:cNvPr id="6" name="圖片 5"/>
                <p:cNvPicPr>
                  <a:picLocks noChangeAspect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6674" r="14049" b="20814"/>
                <a:stretch/>
              </p:blipFill>
              <p:spPr>
                <a:xfrm>
                  <a:off x="1473199" y="4414582"/>
                  <a:ext cx="4648201" cy="220581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" name="圖片 6"/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7462"/>
                <a:stretch/>
              </p:blipFill>
              <p:spPr>
                <a:xfrm>
                  <a:off x="1473200" y="1314451"/>
                  <a:ext cx="4648200" cy="3041650"/>
                </a:xfrm>
                <a:prstGeom prst="rect">
                  <a:avLst/>
                </a:prstGeom>
              </p:spPr>
            </p:pic>
            <p:pic>
              <p:nvPicPr>
                <p:cNvPr id="8" name="圖片 7"/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7463"/>
                <a:stretch/>
              </p:blipFill>
              <p:spPr>
                <a:xfrm>
                  <a:off x="6152863" y="3572607"/>
                  <a:ext cx="4648199" cy="3041651"/>
                </a:xfrm>
                <a:prstGeom prst="rect">
                  <a:avLst/>
                </a:prstGeom>
              </p:spPr>
            </p:pic>
            <p:pic>
              <p:nvPicPr>
                <p:cNvPr id="9" name="圖片 8"/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0304" t="33341" r="10521" b="14592"/>
                <a:stretch/>
              </p:blipFill>
              <p:spPr>
                <a:xfrm>
                  <a:off x="6152863" y="1331190"/>
                  <a:ext cx="4648199" cy="2205810"/>
                </a:xfrm>
                <a:prstGeom prst="rect">
                  <a:avLst/>
                </a:prstGeom>
              </p:spPr>
            </p:pic>
          </p:grpSp>
          <p:sp>
            <p:nvSpPr>
              <p:cNvPr id="5" name="矩形 4"/>
              <p:cNvSpPr/>
              <p:nvPr/>
            </p:nvSpPr>
            <p:spPr>
              <a:xfrm>
                <a:off x="1733837" y="1342293"/>
                <a:ext cx="9327863" cy="5299808"/>
              </a:xfrm>
              <a:prstGeom prst="rect">
                <a:avLst/>
              </a:prstGeom>
              <a:no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</p:grpSp>
        <p:sp>
          <p:nvSpPr>
            <p:cNvPr id="15" name="Text Box 11">
              <a:hlinkClick r:id="rId7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1316739" y="850003"/>
              <a:ext cx="709751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Blip>
                  <a:blip r:embed="rId8"/>
                </a:buBlip>
                <a:defRPr sz="3200">
                  <a:solidFill>
                    <a:srgbClr val="0D0D0D"/>
                  </a:solidFill>
                  <a:latin typeface="Corbel" panose="020B050302020402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Blip>
                  <a:blip r:embed="rId9"/>
                </a:buBlip>
                <a:defRPr sz="2800">
                  <a:solidFill>
                    <a:srgbClr val="0D0D0D"/>
                  </a:solidFill>
                  <a:latin typeface="Corbel" panose="020B050302020402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Blip>
                  <a:blip r:embed="rId8"/>
                </a:buBlip>
                <a:defRPr sz="2400">
                  <a:solidFill>
                    <a:srgbClr val="0D0D0D"/>
                  </a:solidFill>
                  <a:latin typeface="Corbel" panose="020B050302020402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Blip>
                  <a:blip r:embed="rId9"/>
                </a:buBlip>
                <a:defRPr sz="2000">
                  <a:solidFill>
                    <a:srgbClr val="0D0D0D"/>
                  </a:solidFill>
                  <a:latin typeface="Corbel" panose="020B050302020402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Blip>
                  <a:blip r:embed="rId10"/>
                </a:buBlip>
                <a:defRPr sz="2000">
                  <a:solidFill>
                    <a:srgbClr val="0D0D0D"/>
                  </a:solidFill>
                  <a:latin typeface="Corbel" panose="020B0503020204020204" pitchFamily="34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10"/>
                </a:buBlip>
                <a:defRPr sz="2000">
                  <a:solidFill>
                    <a:srgbClr val="0D0D0D"/>
                  </a:solidFill>
                  <a:latin typeface="Corbel" panose="020B0503020204020204" pitchFamily="34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10"/>
                </a:buBlip>
                <a:defRPr sz="2000">
                  <a:solidFill>
                    <a:srgbClr val="0D0D0D"/>
                  </a:solidFill>
                  <a:latin typeface="Corbel" panose="020B0503020204020204" pitchFamily="34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10"/>
                </a:buBlip>
                <a:defRPr sz="2000">
                  <a:solidFill>
                    <a:srgbClr val="0D0D0D"/>
                  </a:solidFill>
                  <a:latin typeface="Corbel" panose="020B0503020204020204" pitchFamily="34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10"/>
                </a:buBlip>
                <a:defRPr sz="2000">
                  <a:solidFill>
                    <a:srgbClr val="0D0D0D"/>
                  </a:solidFill>
                  <a:latin typeface="Corbel" panose="020B0503020204020204" pitchFamily="34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zh-TW" sz="2800" dirty="0">
                  <a:solidFill>
                    <a:schemeClr val="tx1"/>
                  </a:solidFill>
                  <a:latin typeface="Comic Sans MS" panose="030F0702030302020204" pitchFamily="66" charset="0"/>
                  <a:ea typeface="+mn-ea"/>
                </a:rPr>
                <a:t>Developing students’ potentials </a:t>
              </a:r>
              <a:endParaRPr kumimoji="0" lang="zh-TW" altLang="en-US" sz="20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1352600" y="6008465"/>
              <a:ext cx="503124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200" dirty="0">
                  <a:latin typeface="+mn-ea"/>
                  <a:ea typeface="+mn-ea"/>
                </a:rPr>
                <a:t>香港</a:t>
              </a:r>
              <a:r>
                <a:rPr lang="en-US" altLang="zh-TW" sz="1200" dirty="0">
                  <a:latin typeface="+mn-ea"/>
                  <a:ea typeface="+mn-ea"/>
                </a:rPr>
                <a:t>FLL</a:t>
              </a:r>
              <a:r>
                <a:rPr lang="zh-TW" altLang="en-US" sz="1200" dirty="0">
                  <a:latin typeface="+mn-ea"/>
                  <a:ea typeface="+mn-ea"/>
                </a:rPr>
                <a:t>創意機械人大賽：一等獎、項目研究獎冠軍</a:t>
              </a:r>
              <a:endParaRPr lang="en-US" altLang="zh-TW" sz="1200" dirty="0">
                <a:latin typeface="+mn-ea"/>
                <a:ea typeface="+mn-ea"/>
              </a:endParaRPr>
            </a:p>
            <a:p>
              <a:r>
                <a:rPr lang="en-US" altLang="zh-TW" sz="1200" dirty="0">
                  <a:latin typeface="+mn-ea"/>
                  <a:ea typeface="+mn-ea"/>
                </a:rPr>
                <a:t>VEX IQ Robot Competition</a:t>
              </a:r>
              <a:r>
                <a:rPr lang="zh-TW" altLang="en-US" sz="1200" dirty="0">
                  <a:latin typeface="+mn-ea"/>
                  <a:ea typeface="+mn-ea"/>
                </a:rPr>
                <a:t>：香港區冠軍、世界賽（美國）香港代表隊</a:t>
              </a:r>
              <a:endParaRPr lang="en-US" altLang="zh-TW" sz="1200" dirty="0">
                <a:latin typeface="+mn-ea"/>
                <a:ea typeface="+mn-ea"/>
              </a:endParaRPr>
            </a:p>
            <a:p>
              <a:r>
                <a:rPr lang="zh-TW" altLang="en-US" sz="1200" dirty="0">
                  <a:latin typeface="+mn-ea"/>
                  <a:ea typeface="+mn-ea"/>
                </a:rPr>
                <a:t>機關王大賽：香港區季軍及最佳合作奬、世界賽（台中）亞軍</a:t>
              </a:r>
              <a:endParaRPr lang="en-US" altLang="zh-TW" sz="1200" dirty="0">
                <a:latin typeface="+mn-ea"/>
                <a:ea typeface="+mn-ea"/>
              </a:endParaRPr>
            </a:p>
            <a:p>
              <a:r>
                <a:rPr lang="zh-TW" altLang="en-US" sz="1200" dirty="0">
                  <a:latin typeface="+mn-ea"/>
                  <a:ea typeface="+mn-ea"/>
                </a:rPr>
                <a:t>智能機械由我創：一等獎</a:t>
              </a:r>
              <a:endParaRPr lang="zh-HK" altLang="en-US" sz="1200" dirty="0">
                <a:latin typeface="+mn-ea"/>
                <a:ea typeface="+mn-ea"/>
              </a:endParaRPr>
            </a:p>
          </p:txBody>
        </p:sp>
      </p:grpSp>
      <p:sp>
        <p:nvSpPr>
          <p:cNvPr id="18" name="圓角矩形 17"/>
          <p:cNvSpPr/>
          <p:nvPr/>
        </p:nvSpPr>
        <p:spPr>
          <a:xfrm>
            <a:off x="2776245" y="164780"/>
            <a:ext cx="5444580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Preparing students’ for the future</a:t>
            </a:r>
            <a:endParaRPr lang="zh-TW" alt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40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9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CD02C78-7A00-4A19-8DB6-AF17FC7C50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43" t="22691" r="15108" b="22691"/>
          <a:stretch/>
        </p:blipFill>
        <p:spPr>
          <a:xfrm>
            <a:off x="2360712" y="260648"/>
            <a:ext cx="6508601" cy="4248472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33E5AB3B-4CCD-4320-98B4-F72DA0D617DE}"/>
              </a:ext>
            </a:extLst>
          </p:cNvPr>
          <p:cNvSpPr txBox="1"/>
          <p:nvPr/>
        </p:nvSpPr>
        <p:spPr>
          <a:xfrm>
            <a:off x="1496616" y="4653136"/>
            <a:ext cx="797953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TW" sz="2400" dirty="0">
                <a:latin typeface="Comic Sans MS" panose="030F0702030302020204" pitchFamily="66" charset="0"/>
                <a:ea typeface="+mn-ea"/>
              </a:rPr>
              <a:t>For enquiry:</a:t>
            </a:r>
          </a:p>
          <a:p>
            <a:pPr>
              <a:spcBef>
                <a:spcPts val="1200"/>
              </a:spcBef>
            </a:pPr>
            <a:r>
              <a:rPr lang="en-US" altLang="zh-TW" sz="2400" dirty="0">
                <a:latin typeface="Comic Sans MS" panose="030F0702030302020204" pitchFamily="66" charset="0"/>
                <a:ea typeface="+mn-ea"/>
              </a:rPr>
              <a:t>Please contact Miss </a:t>
            </a:r>
            <a:r>
              <a:rPr lang="en-US" altLang="zh-TW" sz="2400" dirty="0" err="1">
                <a:latin typeface="Comic Sans MS" panose="030F0702030302020204" pitchFamily="66" charset="0"/>
                <a:ea typeface="+mn-ea"/>
              </a:rPr>
              <a:t>Javis</a:t>
            </a:r>
            <a:r>
              <a:rPr lang="en-US" altLang="zh-TW" sz="2400" dirty="0">
                <a:latin typeface="Comic Sans MS" panose="030F0702030302020204" pitchFamily="66" charset="0"/>
                <a:ea typeface="+mn-ea"/>
              </a:rPr>
              <a:t> Li at 24480373 or email@campus.tswmps.edu.hk</a:t>
            </a:r>
          </a:p>
        </p:txBody>
      </p:sp>
    </p:spTree>
    <p:extLst>
      <p:ext uri="{BB962C8B-B14F-4D97-AF65-F5344CB8AC3E}">
        <p14:creationId xmlns:p14="http://schemas.microsoft.com/office/powerpoint/2010/main" val="250886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807" y="1148289"/>
            <a:ext cx="2096710" cy="2107067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272" y="1155224"/>
            <a:ext cx="2095860" cy="210621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464" y="1154687"/>
            <a:ext cx="2095860" cy="2106213"/>
          </a:xfrm>
          <a:prstGeom prst="rect">
            <a:avLst/>
          </a:prstGeom>
        </p:spPr>
      </p:pic>
      <p:pic>
        <p:nvPicPr>
          <p:cNvPr id="10" name="圖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9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圓角矩形 10">
            <a:extLst>
              <a:ext uri="{FF2B5EF4-FFF2-40B4-BE49-F238E27FC236}">
                <a16:creationId xmlns:a16="http://schemas.microsoft.com/office/drawing/2014/main" id="{59B101DA-6DF8-485E-B151-9296459E0077}"/>
              </a:ext>
            </a:extLst>
          </p:cNvPr>
          <p:cNvSpPr/>
          <p:nvPr/>
        </p:nvSpPr>
        <p:spPr>
          <a:xfrm>
            <a:off x="2648744" y="260648"/>
            <a:ext cx="5444580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Through-train school system</a:t>
            </a:r>
            <a:endParaRPr lang="zh-TW" alt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14B1878-5529-44E6-B8C7-2329982251EF}"/>
              </a:ext>
            </a:extLst>
          </p:cNvPr>
          <p:cNvSpPr txBox="1"/>
          <p:nvPr/>
        </p:nvSpPr>
        <p:spPr>
          <a:xfrm>
            <a:off x="1277421" y="3645024"/>
            <a:ext cx="8488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Tx/>
              <a:buChar char="-"/>
            </a:pPr>
            <a:r>
              <a:rPr lang="en-US" altLang="zh-TW" sz="2000" dirty="0">
                <a:latin typeface="Comic Sans MS" panose="030F0702030302020204" pitchFamily="66" charset="0"/>
                <a:ea typeface="+mn-ea"/>
              </a:rPr>
              <a:t>One of the primary schools founded by the Methodist Church, H.K.</a:t>
            </a:r>
          </a:p>
          <a:p>
            <a:pPr marL="342900" indent="-342900">
              <a:spcBef>
                <a:spcPts val="1200"/>
              </a:spcBef>
              <a:buFontTx/>
              <a:buChar char="-"/>
            </a:pPr>
            <a:r>
              <a:rPr lang="en-US" altLang="zh-TW" sz="2000" dirty="0">
                <a:latin typeface="Comic Sans MS" panose="030F0702030302020204" pitchFamily="66" charset="0"/>
                <a:ea typeface="+mn-ea"/>
              </a:rPr>
              <a:t>6 years of primary education at our school</a:t>
            </a:r>
          </a:p>
          <a:p>
            <a:pPr marL="342900" indent="-342900">
              <a:spcBef>
                <a:spcPts val="1200"/>
              </a:spcBef>
              <a:buFontTx/>
              <a:buChar char="-"/>
            </a:pPr>
            <a:r>
              <a:rPr lang="en-US" altLang="zh-TW" sz="2000" dirty="0">
                <a:latin typeface="Comic Sans MS" panose="030F0702030302020204" pitchFamily="66" charset="0"/>
                <a:ea typeface="+mn-ea"/>
              </a:rPr>
              <a:t>6 years of secondary education at Tin Shui Wai Methodist College</a:t>
            </a:r>
          </a:p>
        </p:txBody>
      </p:sp>
    </p:spTree>
    <p:extLst>
      <p:ext uri="{BB962C8B-B14F-4D97-AF65-F5344CB8AC3E}">
        <p14:creationId xmlns:p14="http://schemas.microsoft.com/office/powerpoint/2010/main" val="138046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9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" name="表格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813147"/>
              </p:ext>
            </p:extLst>
          </p:nvPr>
        </p:nvGraphicFramePr>
        <p:xfrm>
          <a:off x="1208584" y="661312"/>
          <a:ext cx="8697415" cy="6196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9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94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94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94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894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190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/>
                        <a:t>Time</a:t>
                      </a:r>
                      <a:endParaRPr lang="zh-HK" altLang="en-US" sz="1600" dirty="0">
                        <a:solidFill>
                          <a:schemeClr val="bg2"/>
                        </a:solidFill>
                      </a:endParaRPr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/>
                        <a:t>Monday</a:t>
                      </a:r>
                      <a:endParaRPr lang="zh-HK" altLang="en-US" sz="1600" dirty="0">
                        <a:solidFill>
                          <a:schemeClr val="bg2"/>
                        </a:solidFill>
                      </a:endParaRPr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/>
                        <a:t>Tuesday</a:t>
                      </a:r>
                      <a:endParaRPr lang="zh-HK" altLang="en-US" sz="1600" dirty="0">
                        <a:solidFill>
                          <a:schemeClr val="bg2"/>
                        </a:solidFill>
                      </a:endParaRPr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/>
                        <a:t>Wednesday</a:t>
                      </a:r>
                      <a:endParaRPr lang="zh-HK" altLang="en-US" sz="1600" dirty="0">
                        <a:solidFill>
                          <a:schemeClr val="bg2"/>
                        </a:solidFill>
                      </a:endParaRPr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/>
                        <a:t>Thursday</a:t>
                      </a:r>
                      <a:endParaRPr lang="zh-HK" altLang="en-US" sz="1600" dirty="0">
                        <a:solidFill>
                          <a:schemeClr val="bg2"/>
                        </a:solidFill>
                      </a:endParaRPr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/>
                        <a:t>Friday</a:t>
                      </a:r>
                      <a:endParaRPr lang="zh-HK" altLang="en-US" sz="1600" dirty="0">
                        <a:solidFill>
                          <a:schemeClr val="bg2"/>
                        </a:solidFill>
                      </a:endParaRPr>
                    </a:p>
                  </a:txBody>
                  <a:tcPr marL="68967" marR="68967" marT="34481" marB="3448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206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8:00-8:20</a:t>
                      </a:r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/>
                        <a:t>Morning reading</a:t>
                      </a:r>
                      <a:endParaRPr lang="zh-HK" altLang="en-US" sz="1600" b="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905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8:20-8:34</a:t>
                      </a:r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Collecting</a:t>
                      </a:r>
                      <a:r>
                        <a:rPr lang="en-US" altLang="zh-HK" sz="1600" baseline="0" dirty="0"/>
                        <a:t> HW</a:t>
                      </a:r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905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8:34-9:08</a:t>
                      </a:r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/>
                        <a:t>1</a:t>
                      </a:r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905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9:08-9:42</a:t>
                      </a:r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/>
                        <a:t>2</a:t>
                      </a:r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905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9:42-10:16</a:t>
                      </a:r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3</a:t>
                      </a:r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1905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10:16-10:46</a:t>
                      </a:r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Recess</a:t>
                      </a:r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1905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10:46-11:20</a:t>
                      </a:r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4</a:t>
                      </a:r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1905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11:20-11:54</a:t>
                      </a:r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5</a:t>
                      </a:r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1905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11:54-12:28</a:t>
                      </a:r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6</a:t>
                      </a:r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1905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12:28-12:58</a:t>
                      </a:r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Lunch</a:t>
                      </a:r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1905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12:58-1:18</a:t>
                      </a:r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Recess </a:t>
                      </a:r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1905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1:18-1:52</a:t>
                      </a:r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7</a:t>
                      </a:r>
                      <a:endParaRPr lang="zh-HK" altLang="en-US" sz="1600" dirty="0"/>
                    </a:p>
                  </a:txBody>
                  <a:tcPr marL="68967" marR="68967" marT="34481" marB="34481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1905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1:52-2:26</a:t>
                      </a:r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8</a:t>
                      </a:r>
                      <a:endParaRPr lang="zh-HK" altLang="en-US" sz="1600" dirty="0"/>
                    </a:p>
                  </a:txBody>
                  <a:tcPr marL="68967" marR="68967" marT="34481" marB="34481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51905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2:26-3:00</a:t>
                      </a:r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9</a:t>
                      </a:r>
                      <a:endParaRPr lang="zh-HK" altLang="en-US" sz="1600" dirty="0"/>
                    </a:p>
                  </a:txBody>
                  <a:tcPr marL="68967" marR="68967" marT="34481" marB="34481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51905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3:00-3:15</a:t>
                      </a:r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Clean-up</a:t>
                      </a:r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51905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3:15-4:30</a:t>
                      </a:r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ECA</a:t>
                      </a:r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tc>
                  <a:txBody>
                    <a:bodyPr/>
                    <a:lstStyle/>
                    <a:p>
                      <a:pPr algn="ctr"/>
                      <a:endParaRPr lang="zh-HK" altLang="en-US" sz="1600" dirty="0"/>
                    </a:p>
                  </a:txBody>
                  <a:tcPr marL="68967" marR="68967" marT="34481" marB="34481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3" name="矩形 22"/>
          <p:cNvSpPr/>
          <p:nvPr/>
        </p:nvSpPr>
        <p:spPr>
          <a:xfrm>
            <a:off x="4405538" y="980727"/>
            <a:ext cx="5227984" cy="347200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Core subjects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Co-operative learning, cater individual differences and learning styles 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2806775" y="0"/>
            <a:ext cx="5444580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School Timetable</a:t>
            </a:r>
            <a:endParaRPr lang="zh-TW" alt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405538" y="5114041"/>
            <a:ext cx="5227983" cy="108264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lang="en-US" altLang="zh-TW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Visual arts/ PE/ Music/ Robotics and Technology/ Life Education/ Bible Studies/ Homework lesson</a:t>
            </a:r>
          </a:p>
        </p:txBody>
      </p:sp>
      <p:sp>
        <p:nvSpPr>
          <p:cNvPr id="16" name="矩形 15"/>
          <p:cNvSpPr/>
          <p:nvPr/>
        </p:nvSpPr>
        <p:spPr>
          <a:xfrm>
            <a:off x="4405537" y="6466577"/>
            <a:ext cx="5227983" cy="3468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lang="en-US" altLang="zh-TW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Class teacher period/ Tuition class/ ECAs</a:t>
            </a:r>
          </a:p>
        </p:txBody>
      </p:sp>
    </p:spTree>
    <p:extLst>
      <p:ext uri="{BB962C8B-B14F-4D97-AF65-F5344CB8AC3E}">
        <p14:creationId xmlns:p14="http://schemas.microsoft.com/office/powerpoint/2010/main" val="69878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50" y="4450484"/>
            <a:ext cx="8639196" cy="242490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4" name="群組 3"/>
          <p:cNvGrpSpPr/>
          <p:nvPr/>
        </p:nvGrpSpPr>
        <p:grpSpPr>
          <a:xfrm>
            <a:off x="1423474" y="80250"/>
            <a:ext cx="8276820" cy="5436982"/>
            <a:chOff x="1423474" y="80250"/>
            <a:chExt cx="8276820" cy="5436982"/>
          </a:xfrm>
        </p:grpSpPr>
        <p:grpSp>
          <p:nvGrpSpPr>
            <p:cNvPr id="9" name="群組 8"/>
            <p:cNvGrpSpPr/>
            <p:nvPr/>
          </p:nvGrpSpPr>
          <p:grpSpPr>
            <a:xfrm>
              <a:off x="1424608" y="2564904"/>
              <a:ext cx="8208912" cy="2952328"/>
              <a:chOff x="1424608" y="692696"/>
              <a:chExt cx="8208912" cy="2952328"/>
            </a:xfrm>
          </p:grpSpPr>
          <p:cxnSp>
            <p:nvCxnSpPr>
              <p:cNvPr id="18" name="直線接點 17"/>
              <p:cNvCxnSpPr/>
              <p:nvPr/>
            </p:nvCxnSpPr>
            <p:spPr>
              <a:xfrm>
                <a:off x="1424608" y="692696"/>
                <a:ext cx="82089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圓角矩形 11"/>
              <p:cNvSpPr/>
              <p:nvPr/>
            </p:nvSpPr>
            <p:spPr>
              <a:xfrm>
                <a:off x="4016896" y="2348880"/>
                <a:ext cx="3055616" cy="1296144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TW" sz="2400" b="1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Establishing good learning habits and methods</a:t>
                </a:r>
                <a:endParaRPr lang="zh-TW" altLang="en-US" sz="2400" dirty="0">
                  <a:solidFill>
                    <a:schemeClr val="bg1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19" name="群組 18"/>
            <p:cNvGrpSpPr/>
            <p:nvPr/>
          </p:nvGrpSpPr>
          <p:grpSpPr>
            <a:xfrm>
              <a:off x="1423474" y="80250"/>
              <a:ext cx="8276820" cy="3427445"/>
              <a:chOff x="1423474" y="-1825866"/>
              <a:chExt cx="8276820" cy="3427445"/>
            </a:xfrm>
          </p:grpSpPr>
          <p:sp>
            <p:nvSpPr>
              <p:cNvPr id="20" name="圓角矩形 19"/>
              <p:cNvSpPr/>
              <p:nvPr/>
            </p:nvSpPr>
            <p:spPr>
              <a:xfrm>
                <a:off x="4016896" y="-1825866"/>
                <a:ext cx="3055616" cy="799532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TW" sz="2400" b="1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Preparing students for the future</a:t>
                </a:r>
                <a:endParaRPr lang="zh-TW" altLang="en-US" sz="2400" dirty="0">
                  <a:solidFill>
                    <a:schemeClr val="bg1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1" name="圓角矩形 20"/>
              <p:cNvSpPr/>
              <p:nvPr/>
            </p:nvSpPr>
            <p:spPr>
              <a:xfrm>
                <a:off x="7612062" y="-203044"/>
                <a:ext cx="2088232" cy="1656184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altLang="zh-TW" sz="2400" b="1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Building up a campus with love and care</a:t>
                </a:r>
                <a:endParaRPr lang="zh-TW" altLang="en-US" sz="2400" dirty="0">
                  <a:solidFill>
                    <a:schemeClr val="bg1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22" name="圓角矩形 21"/>
              <p:cNvSpPr/>
              <p:nvPr/>
            </p:nvSpPr>
            <p:spPr>
              <a:xfrm>
                <a:off x="1423474" y="-270629"/>
                <a:ext cx="2218611" cy="1872208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altLang="zh-TW" sz="2400" b="1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Enriching students’ life experiences</a:t>
                </a:r>
                <a:endParaRPr lang="zh-TW" altLang="en-US" sz="2400" dirty="0">
                  <a:solidFill>
                    <a:schemeClr val="bg1"/>
                  </a:solidFill>
                  <a:latin typeface="Comic Sans MS" panose="030F0702030302020204" pitchFamily="66" charset="0"/>
                </a:endParaRPr>
              </a:p>
            </p:txBody>
          </p:sp>
        </p:grpSp>
        <p:cxnSp>
          <p:nvCxnSpPr>
            <p:cNvPr id="3" name="直線接點 2"/>
            <p:cNvCxnSpPr>
              <a:stCxn id="20" idx="2"/>
              <a:endCxn id="12" idx="0"/>
            </p:cNvCxnSpPr>
            <p:nvPr/>
          </p:nvCxnSpPr>
          <p:spPr>
            <a:xfrm>
              <a:off x="5544704" y="879782"/>
              <a:ext cx="0" cy="33413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圖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296" y="908050"/>
            <a:ext cx="2888950" cy="3184746"/>
          </a:xfrm>
          <a:prstGeom prst="rect">
            <a:avLst/>
          </a:prstGeom>
        </p:spPr>
      </p:pic>
      <p:grpSp>
        <p:nvGrpSpPr>
          <p:cNvPr id="13" name="群組 12"/>
          <p:cNvGrpSpPr/>
          <p:nvPr/>
        </p:nvGrpSpPr>
        <p:grpSpPr>
          <a:xfrm>
            <a:off x="4652778" y="996968"/>
            <a:ext cx="1879391" cy="2517105"/>
            <a:chOff x="4862048" y="886420"/>
            <a:chExt cx="1411200" cy="1890048"/>
          </a:xfrm>
        </p:grpSpPr>
        <p:sp>
          <p:nvSpPr>
            <p:cNvPr id="14" name="矩形 13"/>
            <p:cNvSpPr/>
            <p:nvPr/>
          </p:nvSpPr>
          <p:spPr>
            <a:xfrm>
              <a:off x="4893512" y="886420"/>
              <a:ext cx="1360800" cy="11520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altLang="zh-TW" sz="3200" b="1" dirty="0"/>
                <a:t>2</a:t>
              </a:r>
              <a:r>
                <a:rPr lang="en-US" altLang="zh-TW" sz="3200" b="1" baseline="30000" dirty="0"/>
                <a:t>nd</a:t>
              </a:r>
              <a:r>
                <a:rPr lang="en-US" altLang="zh-TW" sz="3200" b="1" dirty="0"/>
                <a:t> home</a:t>
              </a:r>
              <a:endParaRPr lang="zh-HK" altLang="en-US" sz="3200" b="1" dirty="0"/>
            </a:p>
          </p:txBody>
        </p:sp>
        <p:sp>
          <p:nvSpPr>
            <p:cNvPr id="15" name="橢圓 14"/>
            <p:cNvSpPr/>
            <p:nvPr/>
          </p:nvSpPr>
          <p:spPr>
            <a:xfrm>
              <a:off x="4862048" y="1372468"/>
              <a:ext cx="1411200" cy="140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sp>
        <p:nvSpPr>
          <p:cNvPr id="16" name="橢圓 15"/>
          <p:cNvSpPr/>
          <p:nvPr/>
        </p:nvSpPr>
        <p:spPr>
          <a:xfrm>
            <a:off x="4694681" y="1700808"/>
            <a:ext cx="1810385" cy="1822061"/>
          </a:xfrm>
          <a:prstGeom prst="ellipse">
            <a:avLst/>
          </a:prstGeom>
          <a:solidFill>
            <a:srgbClr val="F88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/>
              <a:t>Love</a:t>
            </a:r>
            <a:endParaRPr lang="en-US" altLang="zh-HK" sz="4400" b="1" dirty="0"/>
          </a:p>
        </p:txBody>
      </p:sp>
      <p:pic>
        <p:nvPicPr>
          <p:cNvPr id="10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9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76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群組 32"/>
          <p:cNvGrpSpPr/>
          <p:nvPr/>
        </p:nvGrpSpPr>
        <p:grpSpPr>
          <a:xfrm>
            <a:off x="4652778" y="996968"/>
            <a:ext cx="1879391" cy="2517105"/>
            <a:chOff x="4652778" y="996968"/>
            <a:chExt cx="1879391" cy="2517105"/>
          </a:xfrm>
        </p:grpSpPr>
        <p:sp>
          <p:nvSpPr>
            <p:cNvPr id="43" name="矩形 42"/>
            <p:cNvSpPr/>
            <p:nvPr/>
          </p:nvSpPr>
          <p:spPr>
            <a:xfrm>
              <a:off x="4694681" y="996968"/>
              <a:ext cx="1812270" cy="153419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altLang="zh-TW" sz="3200" b="1" dirty="0"/>
                <a:t>2</a:t>
              </a:r>
              <a:r>
                <a:rPr lang="en-US" altLang="zh-TW" sz="3200" b="1" baseline="30000" dirty="0"/>
                <a:t>nd</a:t>
              </a:r>
              <a:r>
                <a:rPr lang="en-US" altLang="zh-TW" sz="3200" b="1" dirty="0"/>
                <a:t> home</a:t>
              </a:r>
              <a:endParaRPr lang="zh-HK" altLang="en-US" sz="3200" b="1" dirty="0"/>
            </a:p>
          </p:txBody>
        </p:sp>
        <p:sp>
          <p:nvSpPr>
            <p:cNvPr id="44" name="橢圓 43"/>
            <p:cNvSpPr/>
            <p:nvPr/>
          </p:nvSpPr>
          <p:spPr>
            <a:xfrm>
              <a:off x="4652778" y="1644271"/>
              <a:ext cx="1879391" cy="186980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pic>
        <p:nvPicPr>
          <p:cNvPr id="2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9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橢圓 2"/>
          <p:cNvSpPr/>
          <p:nvPr/>
        </p:nvSpPr>
        <p:spPr>
          <a:xfrm>
            <a:off x="4707179" y="1700808"/>
            <a:ext cx="1797887" cy="1822061"/>
          </a:xfrm>
          <a:prstGeom prst="ellipse">
            <a:avLst/>
          </a:prstGeom>
          <a:solidFill>
            <a:srgbClr val="F88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b="1" dirty="0"/>
              <a:t>Love</a:t>
            </a:r>
            <a:endParaRPr lang="en-US" altLang="zh-HK" sz="4400" b="1" dirty="0"/>
          </a:p>
        </p:txBody>
      </p:sp>
      <p:grpSp>
        <p:nvGrpSpPr>
          <p:cNvPr id="7" name="群組 6"/>
          <p:cNvGrpSpPr/>
          <p:nvPr/>
        </p:nvGrpSpPr>
        <p:grpSpPr>
          <a:xfrm rot="21267637">
            <a:off x="1464259" y="1093899"/>
            <a:ext cx="3160608" cy="2332015"/>
            <a:chOff x="3360584" y="3774506"/>
            <a:chExt cx="3744417" cy="2762771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67604">
              <a:off x="3360584" y="3774506"/>
              <a:ext cx="3744417" cy="2495970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glow rad="63500">
                <a:schemeClr val="tx1">
                  <a:lumMod val="95000"/>
                  <a:lumOff val="5000"/>
                  <a:alpha val="20000"/>
                </a:schemeClr>
              </a:glow>
            </a:effectLst>
          </p:spPr>
        </p:pic>
        <p:grpSp>
          <p:nvGrpSpPr>
            <p:cNvPr id="9" name="群組 8"/>
            <p:cNvGrpSpPr/>
            <p:nvPr/>
          </p:nvGrpSpPr>
          <p:grpSpPr>
            <a:xfrm rot="23112">
              <a:off x="3421790" y="5955894"/>
              <a:ext cx="2368326" cy="581383"/>
              <a:chOff x="1254403" y="2675603"/>
              <a:chExt cx="2368326" cy="581383"/>
            </a:xfrm>
            <a:effectLst>
              <a:outerShdw blurRad="127000" dist="63500" dir="2700000" algn="tl" rotWithShape="0">
                <a:prstClr val="black">
                  <a:alpha val="70000"/>
                </a:prstClr>
              </a:outerShdw>
            </a:effectLst>
          </p:grpSpPr>
          <p:sp>
            <p:nvSpPr>
              <p:cNvPr id="10" name="矩形 9"/>
              <p:cNvSpPr/>
              <p:nvPr/>
            </p:nvSpPr>
            <p:spPr>
              <a:xfrm rot="623723">
                <a:off x="1254403" y="2675603"/>
                <a:ext cx="2368326" cy="3738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TW" sz="2000" dirty="0">
                    <a:solidFill>
                      <a:schemeClr val="tx1"/>
                    </a:solidFill>
                  </a:rPr>
                  <a:t>Class building</a:t>
                </a:r>
                <a:endParaRPr lang="zh-HK" altLang="en-US" sz="2000" dirty="0"/>
              </a:p>
            </p:txBody>
          </p:sp>
          <p:sp>
            <p:nvSpPr>
              <p:cNvPr id="11" name="矩形 10"/>
              <p:cNvSpPr/>
              <p:nvPr/>
            </p:nvSpPr>
            <p:spPr>
              <a:xfrm rot="623723">
                <a:off x="3420608" y="2876631"/>
                <a:ext cx="196541" cy="38035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</p:grpSp>
      </p:grpSp>
      <p:grpSp>
        <p:nvGrpSpPr>
          <p:cNvPr id="29" name="群組 28"/>
          <p:cNvGrpSpPr/>
          <p:nvPr/>
        </p:nvGrpSpPr>
        <p:grpSpPr>
          <a:xfrm>
            <a:off x="6543694" y="1135882"/>
            <a:ext cx="3142868" cy="2231635"/>
            <a:chOff x="5824548" y="380203"/>
            <a:chExt cx="3799146" cy="2697634"/>
          </a:xfrm>
        </p:grpSpPr>
        <p:pic>
          <p:nvPicPr>
            <p:cNvPr id="28" name="圖片 27"/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3315">
              <a:off x="5824548" y="380203"/>
              <a:ext cx="3799146" cy="2524513"/>
            </a:xfrm>
            <a:prstGeom prst="rect">
              <a:avLst/>
            </a:prstGeom>
            <a:ln w="38100">
              <a:solidFill>
                <a:schemeClr val="bg1"/>
              </a:solidFill>
            </a:ln>
            <a:effectLst>
              <a:glow rad="63500">
                <a:schemeClr val="tx1">
                  <a:lumMod val="95000"/>
                  <a:lumOff val="5000"/>
                  <a:alpha val="20000"/>
                </a:schemeClr>
              </a:glow>
            </a:effectLst>
          </p:spPr>
        </p:pic>
        <p:grpSp>
          <p:nvGrpSpPr>
            <p:cNvPr id="25" name="群組 24"/>
            <p:cNvGrpSpPr/>
            <p:nvPr/>
          </p:nvGrpSpPr>
          <p:grpSpPr>
            <a:xfrm rot="23112">
              <a:off x="7179361" y="2693924"/>
              <a:ext cx="2406335" cy="383913"/>
              <a:chOff x="2575830" y="2760234"/>
              <a:chExt cx="2384015" cy="380352"/>
            </a:xfrm>
            <a:effectLst>
              <a:outerShdw blurRad="127000" dist="63500" dir="2700000" algn="tl" rotWithShape="0">
                <a:prstClr val="black">
                  <a:alpha val="70000"/>
                </a:prstClr>
              </a:outerShdw>
            </a:effectLst>
          </p:grpSpPr>
          <p:sp>
            <p:nvSpPr>
              <p:cNvPr id="26" name="矩形 25"/>
              <p:cNvSpPr/>
              <p:nvPr/>
            </p:nvSpPr>
            <p:spPr>
              <a:xfrm>
                <a:off x="2575830" y="2761469"/>
                <a:ext cx="2368326" cy="3738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TW" sz="2000" dirty="0">
                    <a:solidFill>
                      <a:schemeClr val="tx1"/>
                    </a:solidFill>
                  </a:rPr>
                  <a:t>Life education</a:t>
                </a:r>
                <a:endParaRPr lang="zh-HK" alt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4763305" y="2760234"/>
                <a:ext cx="196540" cy="38035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</p:grpSp>
      </p:grpSp>
      <p:sp>
        <p:nvSpPr>
          <p:cNvPr id="30" name="文字方塊 29"/>
          <p:cNvSpPr txBox="1"/>
          <p:nvPr/>
        </p:nvSpPr>
        <p:spPr>
          <a:xfrm>
            <a:off x="1424608" y="3494325"/>
            <a:ext cx="826028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400" dirty="0">
                <a:latin typeface="Comic Sans MS" panose="030F0702030302020204" pitchFamily="66" charset="0"/>
                <a:ea typeface="+mn-ea"/>
              </a:rPr>
              <a:t>Average placement, mixed ability groupings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400" dirty="0">
                <a:latin typeface="Comic Sans MS" panose="030F0702030302020204" pitchFamily="66" charset="0"/>
                <a:ea typeface="+mn-ea"/>
              </a:rPr>
              <a:t>Same teacher-students combination for 3 years </a:t>
            </a:r>
            <a:r>
              <a:rPr lang="en-US" altLang="zh-TW" sz="2400" dirty="0">
                <a:latin typeface="Comic Sans MS" panose="030F0702030302020204" pitchFamily="66" charset="0"/>
                <a:ea typeface="+mn-ea"/>
                <a:sym typeface="Wingdings" panose="05000000000000000000" pitchFamily="2" charset="2"/>
              </a:rPr>
              <a:t> better relationship</a:t>
            </a:r>
            <a:endParaRPr lang="en-US" altLang="zh-TW" sz="2400" dirty="0">
              <a:latin typeface="Comic Sans MS" panose="030F0702030302020204" pitchFamily="66" charset="0"/>
              <a:ea typeface="+mn-ea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400" dirty="0">
                <a:latin typeface="Comic Sans MS" panose="030F0702030302020204" pitchFamily="66" charset="0"/>
                <a:ea typeface="+mn-ea"/>
              </a:rPr>
              <a:t>Build up T-S and S-S rapport:</a:t>
            </a:r>
            <a:br>
              <a:rPr lang="en-US" altLang="zh-TW" sz="2400" dirty="0">
                <a:latin typeface="Comic Sans MS" panose="030F0702030302020204" pitchFamily="66" charset="0"/>
                <a:ea typeface="+mn-ea"/>
              </a:rPr>
            </a:br>
            <a:r>
              <a:rPr lang="zh-TW" altLang="en-US" sz="2400" dirty="0">
                <a:latin typeface="Comic Sans MS" panose="030F0702030302020204" pitchFamily="66" charset="0"/>
                <a:ea typeface="+mn-ea"/>
              </a:rPr>
              <a:t>－</a:t>
            </a:r>
            <a:r>
              <a:rPr lang="en-US" altLang="zh-TW" sz="2400" dirty="0">
                <a:latin typeface="Comic Sans MS" panose="030F0702030302020204" pitchFamily="66" charset="0"/>
                <a:ea typeface="+mn-ea"/>
              </a:rPr>
              <a:t>bridging course/ inter-class competitions/          class-based activities/ class committee/ class teacher lesson in first 2 weeks</a:t>
            </a:r>
            <a:br>
              <a:rPr lang="en-US" altLang="zh-TW" sz="2400" dirty="0">
                <a:latin typeface="Comic Sans MS" panose="030F0702030302020204" pitchFamily="66" charset="0"/>
                <a:ea typeface="+mn-ea"/>
              </a:rPr>
            </a:br>
            <a:r>
              <a:rPr lang="en-US" altLang="zh-TW" sz="2400" dirty="0">
                <a:latin typeface="Comic Sans MS" panose="030F0702030302020204" pitchFamily="66" charset="0"/>
                <a:ea typeface="+mn-ea"/>
              </a:rPr>
              <a:t>	              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2" b="26669"/>
          <a:stretch/>
        </p:blipFill>
        <p:spPr bwMode="auto">
          <a:xfrm rot="21248073">
            <a:off x="4420601" y="1094777"/>
            <a:ext cx="2268293" cy="219163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群組 18"/>
          <p:cNvGrpSpPr/>
          <p:nvPr/>
        </p:nvGrpSpPr>
        <p:grpSpPr>
          <a:xfrm>
            <a:off x="1424608" y="188640"/>
            <a:ext cx="8208912" cy="504056"/>
            <a:chOff x="1424608" y="188640"/>
            <a:chExt cx="8208912" cy="504056"/>
          </a:xfrm>
        </p:grpSpPr>
        <p:sp>
          <p:nvSpPr>
            <p:cNvPr id="20" name="圓角矩形 19"/>
            <p:cNvSpPr/>
            <p:nvPr/>
          </p:nvSpPr>
          <p:spPr>
            <a:xfrm>
              <a:off x="3425341" y="188640"/>
              <a:ext cx="6208179" cy="50405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n-US" altLang="zh-TW" sz="24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Building up a campus with love and care</a:t>
              </a:r>
              <a:endParaRPr lang="zh-TW" altLang="en-US" sz="24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21" name="直線接點 20"/>
            <p:cNvCxnSpPr/>
            <p:nvPr/>
          </p:nvCxnSpPr>
          <p:spPr>
            <a:xfrm>
              <a:off x="1424608" y="692696"/>
              <a:ext cx="619268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537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9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圓角矩形 23"/>
          <p:cNvSpPr/>
          <p:nvPr/>
        </p:nvSpPr>
        <p:spPr>
          <a:xfrm>
            <a:off x="1424608" y="188640"/>
            <a:ext cx="5832648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spcBef>
                <a:spcPts val="1200"/>
              </a:spcBef>
              <a:buFontTx/>
              <a:buChar char="-"/>
            </a:pPr>
            <a:r>
              <a:rPr lang="en-US" altLang="zh-TW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Enriching students’ life experiences</a:t>
            </a:r>
            <a:endParaRPr lang="zh-TW" alt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960C0EC4-A535-4EF2-85B9-914AA85D2CA4}"/>
              </a:ext>
            </a:extLst>
          </p:cNvPr>
          <p:cNvSpPr txBox="1"/>
          <p:nvPr/>
        </p:nvSpPr>
        <p:spPr>
          <a:xfrm>
            <a:off x="1289050" y="1052736"/>
            <a:ext cx="8488486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TW" sz="2400" dirty="0">
                <a:solidFill>
                  <a:srgbClr val="0070C0"/>
                </a:solidFill>
                <a:latin typeface="Comic Sans MS" panose="030F0702030302020204" pitchFamily="66" charset="0"/>
                <a:ea typeface="+mn-ea"/>
              </a:rPr>
              <a:t>Cross-disciplinary curriculum</a:t>
            </a:r>
          </a:p>
          <a:p>
            <a:pPr marL="342900" indent="-342900">
              <a:spcBef>
                <a:spcPts val="1200"/>
              </a:spcBef>
              <a:buFontTx/>
              <a:buChar char="-"/>
            </a:pPr>
            <a:r>
              <a:rPr lang="en-US" altLang="zh-TW" sz="2400" dirty="0">
                <a:latin typeface="Comic Sans MS" panose="030F0702030302020204" pitchFamily="66" charset="0"/>
                <a:ea typeface="+mn-ea"/>
              </a:rPr>
              <a:t>Each form has its own themes and all the subjects are involved to make the learning experiences more comprehensive</a:t>
            </a:r>
          </a:p>
          <a:p>
            <a:pPr>
              <a:spcBef>
                <a:spcPts val="1200"/>
              </a:spcBef>
            </a:pPr>
            <a:r>
              <a:rPr lang="en-US" altLang="zh-TW" sz="2400" dirty="0">
                <a:solidFill>
                  <a:srgbClr val="0070C0"/>
                </a:solidFill>
                <a:latin typeface="Comic Sans MS" panose="030F0702030302020204" pitchFamily="66" charset="0"/>
                <a:ea typeface="+mn-ea"/>
              </a:rPr>
              <a:t>Language learning environment</a:t>
            </a:r>
          </a:p>
          <a:p>
            <a:pPr marL="342900" indent="-342900">
              <a:spcBef>
                <a:spcPts val="1200"/>
              </a:spcBef>
              <a:buFontTx/>
              <a:buChar char="-"/>
            </a:pPr>
            <a:r>
              <a:rPr lang="en-US" altLang="zh-TW" sz="2400" dirty="0">
                <a:latin typeface="Comic Sans MS" panose="030F0702030302020204" pitchFamily="66" charset="0"/>
                <a:ea typeface="+mn-ea"/>
              </a:rPr>
              <a:t>7 NETs help enriching the English learning atmosphere and establishing a culturally rich environment</a:t>
            </a:r>
          </a:p>
          <a:p>
            <a:pPr marL="342900" indent="-342900">
              <a:spcBef>
                <a:spcPts val="1200"/>
              </a:spcBef>
              <a:buFontTx/>
              <a:buChar char="-"/>
            </a:pPr>
            <a:r>
              <a:rPr lang="en-US" altLang="zh-TW" sz="2400" dirty="0">
                <a:latin typeface="Comic Sans MS" panose="030F0702030302020204" pitchFamily="66" charset="0"/>
                <a:ea typeface="+mn-ea"/>
              </a:rPr>
              <a:t>Chinese subject is taught in Putonghua</a:t>
            </a:r>
          </a:p>
          <a:p>
            <a:pPr marL="342900" indent="-342900">
              <a:spcBef>
                <a:spcPts val="1200"/>
              </a:spcBef>
              <a:buFontTx/>
              <a:buChar char="-"/>
            </a:pPr>
            <a:r>
              <a:rPr lang="en-US" altLang="zh-TW" sz="2400" dirty="0">
                <a:latin typeface="Comic Sans MS" panose="030F0702030302020204" pitchFamily="66" charset="0"/>
                <a:ea typeface="+mn-ea"/>
              </a:rPr>
              <a:t>Different famous classical stories</a:t>
            </a:r>
          </a:p>
          <a:p>
            <a:pPr>
              <a:spcBef>
                <a:spcPts val="1200"/>
              </a:spcBef>
            </a:pPr>
            <a:r>
              <a:rPr lang="en-US" altLang="zh-TW" sz="2400" dirty="0">
                <a:solidFill>
                  <a:srgbClr val="0070C0"/>
                </a:solidFill>
                <a:latin typeface="Comic Sans MS" panose="030F0702030302020204" pitchFamily="66" charset="0"/>
                <a:ea typeface="+mn-ea"/>
              </a:rPr>
              <a:t>STEM, robotic and technology</a:t>
            </a:r>
          </a:p>
          <a:p>
            <a:pPr marL="342900" indent="-342900">
              <a:spcBef>
                <a:spcPts val="1200"/>
              </a:spcBef>
              <a:buFontTx/>
              <a:buChar char="-"/>
            </a:pPr>
            <a:r>
              <a:rPr lang="en-US" altLang="zh-TW" sz="2400" dirty="0">
                <a:latin typeface="Comic Sans MS" panose="030F0702030302020204" pitchFamily="66" charset="0"/>
                <a:ea typeface="+mn-ea"/>
              </a:rPr>
              <a:t>Learning basic coding </a:t>
            </a:r>
          </a:p>
          <a:p>
            <a:pPr marL="342900" indent="-342900">
              <a:spcBef>
                <a:spcPts val="1200"/>
              </a:spcBef>
              <a:buFontTx/>
              <a:buChar char="-"/>
            </a:pPr>
            <a:r>
              <a:rPr lang="en-US" altLang="zh-TW" sz="2400" dirty="0">
                <a:latin typeface="Comic Sans MS" panose="030F0702030302020204" pitchFamily="66" charset="0"/>
                <a:ea typeface="+mn-ea"/>
              </a:rPr>
              <a:t>Doing science experiments</a:t>
            </a:r>
          </a:p>
          <a:p>
            <a:pPr>
              <a:spcBef>
                <a:spcPts val="1200"/>
              </a:spcBef>
            </a:pPr>
            <a:endParaRPr lang="en-US" altLang="zh-TW" sz="2400" dirty="0">
              <a:latin typeface="Comic Sans MS" panose="030F0702030302020204" pitchFamily="66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2828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/>
          <p:cNvPicPr>
            <a:picLocks noChangeAspect="1"/>
          </p:cNvPicPr>
          <p:nvPr/>
        </p:nvPicPr>
        <p:blipFill rotWithShape="1">
          <a:blip r:embed="rId2"/>
          <a:srcRect l="11842" r="10526"/>
          <a:stretch/>
        </p:blipFill>
        <p:spPr>
          <a:xfrm>
            <a:off x="2281114" y="761150"/>
            <a:ext cx="7344813" cy="5321877"/>
          </a:xfrm>
          <a:prstGeom prst="rect">
            <a:avLst/>
          </a:prstGeom>
        </p:spPr>
      </p:pic>
      <p:pic>
        <p:nvPicPr>
          <p:cNvPr id="2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9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1399208" y="737146"/>
            <a:ext cx="1082802" cy="6004222"/>
            <a:chOff x="1399208" y="737146"/>
            <a:chExt cx="1082802" cy="6004222"/>
          </a:xfrm>
        </p:grpSpPr>
        <p:cxnSp>
          <p:nvCxnSpPr>
            <p:cNvPr id="4" name="直線接點 3"/>
            <p:cNvCxnSpPr/>
            <p:nvPr/>
          </p:nvCxnSpPr>
          <p:spPr>
            <a:xfrm>
              <a:off x="1568625" y="737146"/>
              <a:ext cx="0" cy="48245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群組 4"/>
            <p:cNvGrpSpPr/>
            <p:nvPr/>
          </p:nvGrpSpPr>
          <p:grpSpPr>
            <a:xfrm>
              <a:off x="1399208" y="5683967"/>
              <a:ext cx="1082802" cy="1057401"/>
              <a:chOff x="1399208" y="5683967"/>
              <a:chExt cx="1082802" cy="1057401"/>
            </a:xfrm>
          </p:grpSpPr>
          <p:sp>
            <p:nvSpPr>
              <p:cNvPr id="6" name="圓角矩形 5"/>
              <p:cNvSpPr/>
              <p:nvPr/>
            </p:nvSpPr>
            <p:spPr>
              <a:xfrm>
                <a:off x="1465598" y="5683967"/>
                <a:ext cx="1016412" cy="101641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7" name="圓角矩形 6"/>
              <p:cNvSpPr/>
              <p:nvPr/>
            </p:nvSpPr>
            <p:spPr>
              <a:xfrm>
                <a:off x="1399208" y="6278301"/>
                <a:ext cx="463067" cy="46306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sp>
            <p:nvSpPr>
              <p:cNvPr id="8" name="圓角矩形 7"/>
              <p:cNvSpPr/>
              <p:nvPr/>
            </p:nvSpPr>
            <p:spPr>
              <a:xfrm>
                <a:off x="1465597" y="6381328"/>
                <a:ext cx="319051" cy="31905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  <p:cxnSp>
            <p:nvCxnSpPr>
              <p:cNvPr id="9" name="直線單箭頭接點 8"/>
              <p:cNvCxnSpPr/>
              <p:nvPr/>
            </p:nvCxnSpPr>
            <p:spPr>
              <a:xfrm flipV="1">
                <a:off x="1784648" y="5859708"/>
                <a:ext cx="521620" cy="521620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圖片 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39" t="17896" r="17732" b="28416"/>
              <a:stretch/>
            </p:blipFill>
            <p:spPr>
              <a:xfrm>
                <a:off x="1465597" y="5765110"/>
                <a:ext cx="612701" cy="432048"/>
              </a:xfrm>
              <a:prstGeom prst="rect">
                <a:avLst/>
              </a:prstGeom>
            </p:spPr>
          </p:pic>
          <p:pic>
            <p:nvPicPr>
              <p:cNvPr id="11" name="圖片 1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24" t="12701" r="24323" b="18918"/>
              <a:stretch/>
            </p:blipFill>
            <p:spPr>
              <a:xfrm>
                <a:off x="2046026" y="6044192"/>
                <a:ext cx="333835" cy="652892"/>
              </a:xfrm>
              <a:prstGeom prst="rect">
                <a:avLst/>
              </a:prstGeom>
            </p:spPr>
          </p:pic>
        </p:grpSp>
      </p:grpSp>
      <p:cxnSp>
        <p:nvCxnSpPr>
          <p:cNvPr id="16" name="直線接點 15"/>
          <p:cNvCxnSpPr/>
          <p:nvPr/>
        </p:nvCxnSpPr>
        <p:spPr>
          <a:xfrm>
            <a:off x="3425341" y="692696"/>
            <a:ext cx="62081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群組 19"/>
          <p:cNvGrpSpPr/>
          <p:nvPr/>
        </p:nvGrpSpPr>
        <p:grpSpPr>
          <a:xfrm>
            <a:off x="2482010" y="2310780"/>
            <a:ext cx="598782" cy="3663869"/>
            <a:chOff x="2482010" y="2310780"/>
            <a:chExt cx="598782" cy="3663869"/>
          </a:xfrm>
        </p:grpSpPr>
        <p:sp>
          <p:nvSpPr>
            <p:cNvPr id="17" name="矩形 16"/>
            <p:cNvSpPr/>
            <p:nvPr/>
          </p:nvSpPr>
          <p:spPr>
            <a:xfrm>
              <a:off x="2482010" y="2310780"/>
              <a:ext cx="598782" cy="800534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2482010" y="3377318"/>
              <a:ext cx="598782" cy="1563849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2482010" y="5174115"/>
              <a:ext cx="598782" cy="800534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sp>
        <p:nvSpPr>
          <p:cNvPr id="24" name="圓角矩形 23"/>
          <p:cNvSpPr/>
          <p:nvPr/>
        </p:nvSpPr>
        <p:spPr>
          <a:xfrm>
            <a:off x="1424608" y="188640"/>
            <a:ext cx="5832648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TW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Enriching students’ life experiences</a:t>
            </a:r>
            <a:endParaRPr lang="zh-TW" alt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794307" y="2190043"/>
            <a:ext cx="615553" cy="371685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HK" sz="2800" dirty="0">
                <a:solidFill>
                  <a:srgbClr val="FF0000"/>
                </a:solidFill>
              </a:rPr>
              <a:t>Linking to the curriculum</a:t>
            </a:r>
            <a:endParaRPr lang="zh-HK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75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9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群組 34"/>
          <p:cNvGrpSpPr/>
          <p:nvPr/>
        </p:nvGrpSpPr>
        <p:grpSpPr>
          <a:xfrm>
            <a:off x="1424608" y="188640"/>
            <a:ext cx="8208912" cy="504056"/>
            <a:chOff x="1424608" y="188640"/>
            <a:chExt cx="8208912" cy="504056"/>
          </a:xfrm>
        </p:grpSpPr>
        <p:sp>
          <p:nvSpPr>
            <p:cNvPr id="36" name="圓角矩形 35"/>
            <p:cNvSpPr/>
            <p:nvPr/>
          </p:nvSpPr>
          <p:spPr>
            <a:xfrm>
              <a:off x="7545288" y="188640"/>
              <a:ext cx="2088232" cy="50405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zh-TW" altLang="en-US" sz="2400" b="1" dirty="0">
                  <a:solidFill>
                    <a:schemeClr val="bg1"/>
                  </a:solidFill>
                  <a:latin typeface="+mn-ea"/>
                </a:rPr>
                <a:t>營造關愛校園</a:t>
              </a:r>
              <a:endParaRPr lang="zh-TW" altLang="en-US" sz="2400" dirty="0">
                <a:solidFill>
                  <a:schemeClr val="bg1"/>
                </a:solidFill>
                <a:latin typeface="+mn-ea"/>
              </a:endParaRPr>
            </a:p>
          </p:txBody>
        </p:sp>
        <p:cxnSp>
          <p:nvCxnSpPr>
            <p:cNvPr id="37" name="直線接點 36"/>
            <p:cNvCxnSpPr/>
            <p:nvPr/>
          </p:nvCxnSpPr>
          <p:spPr>
            <a:xfrm>
              <a:off x="1424608" y="692696"/>
              <a:ext cx="619268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群組 12"/>
          <p:cNvGrpSpPr/>
          <p:nvPr/>
        </p:nvGrpSpPr>
        <p:grpSpPr>
          <a:xfrm>
            <a:off x="1424608" y="188640"/>
            <a:ext cx="8352928" cy="648072"/>
            <a:chOff x="1424608" y="188640"/>
            <a:chExt cx="8352928" cy="648072"/>
          </a:xfrm>
        </p:grpSpPr>
        <p:sp>
          <p:nvSpPr>
            <p:cNvPr id="12" name="矩形 11"/>
            <p:cNvSpPr/>
            <p:nvPr/>
          </p:nvSpPr>
          <p:spPr>
            <a:xfrm>
              <a:off x="1424608" y="188640"/>
              <a:ext cx="8352928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grpSp>
          <p:nvGrpSpPr>
            <p:cNvPr id="19" name="群組 18"/>
            <p:cNvGrpSpPr/>
            <p:nvPr/>
          </p:nvGrpSpPr>
          <p:grpSpPr>
            <a:xfrm>
              <a:off x="1424608" y="188640"/>
              <a:ext cx="8208912" cy="504056"/>
              <a:chOff x="1424608" y="188640"/>
              <a:chExt cx="8208912" cy="504056"/>
            </a:xfrm>
          </p:grpSpPr>
          <p:sp>
            <p:nvSpPr>
              <p:cNvPr id="20" name="圓角矩形 19"/>
              <p:cNvSpPr/>
              <p:nvPr/>
            </p:nvSpPr>
            <p:spPr>
              <a:xfrm>
                <a:off x="1424608" y="188640"/>
                <a:ext cx="5832648" cy="504056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altLang="zh-TW" sz="2400" b="1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Enriching students’ life experiences</a:t>
                </a:r>
                <a:endParaRPr lang="zh-TW" altLang="en-US" sz="2400" dirty="0">
                  <a:solidFill>
                    <a:schemeClr val="bg1"/>
                  </a:solidFill>
                  <a:latin typeface="Comic Sans MS" panose="030F0702030302020204" pitchFamily="66" charset="0"/>
                </a:endParaRPr>
              </a:p>
            </p:txBody>
          </p:sp>
          <p:cxnSp>
            <p:nvCxnSpPr>
              <p:cNvPr id="21" name="直線接點 20"/>
              <p:cNvCxnSpPr/>
              <p:nvPr/>
            </p:nvCxnSpPr>
            <p:spPr>
              <a:xfrm>
                <a:off x="3425341" y="692696"/>
                <a:ext cx="620817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" name="群組 37"/>
          <p:cNvGrpSpPr/>
          <p:nvPr/>
        </p:nvGrpSpPr>
        <p:grpSpPr>
          <a:xfrm>
            <a:off x="6597302" y="1050600"/>
            <a:ext cx="3036218" cy="2072173"/>
            <a:chOff x="2654497" y="4600204"/>
            <a:chExt cx="3036218" cy="2072173"/>
          </a:xfrm>
        </p:grpSpPr>
        <p:pic>
          <p:nvPicPr>
            <p:cNvPr id="39" name="圖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" t="14584" r="-63" b="8784"/>
            <a:stretch>
              <a:fillRect/>
            </a:stretch>
          </p:blipFill>
          <p:spPr bwMode="auto">
            <a:xfrm rot="21353233">
              <a:off x="2654497" y="4600204"/>
              <a:ext cx="3036218" cy="1744913"/>
            </a:xfrm>
            <a:prstGeom prst="rect">
              <a:avLst/>
            </a:prstGeom>
            <a:noFill/>
            <a:ln w="38100">
              <a:solidFill>
                <a:srgbClr val="FFFFFF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0" name="群組 39"/>
            <p:cNvGrpSpPr/>
            <p:nvPr/>
          </p:nvGrpSpPr>
          <p:grpSpPr>
            <a:xfrm rot="21453127">
              <a:off x="3095882" y="6252107"/>
              <a:ext cx="2588270" cy="420270"/>
              <a:chOff x="1563554" y="2702547"/>
              <a:chExt cx="3384376" cy="549537"/>
            </a:xfrm>
            <a:effectLst>
              <a:outerShdw blurRad="127000" dist="63500" dir="2700000" algn="tl" rotWithShape="0">
                <a:prstClr val="black">
                  <a:alpha val="70000"/>
                </a:prstClr>
              </a:outerShdw>
            </a:effectLst>
          </p:grpSpPr>
          <p:sp>
            <p:nvSpPr>
              <p:cNvPr id="41" name="矩形 40"/>
              <p:cNvSpPr/>
              <p:nvPr/>
            </p:nvSpPr>
            <p:spPr>
              <a:xfrm>
                <a:off x="1563554" y="2702547"/>
                <a:ext cx="3384376" cy="5495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TW" dirty="0">
                    <a:solidFill>
                      <a:schemeClr val="tx1"/>
                    </a:solidFill>
                  </a:rPr>
                  <a:t>P6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TW" dirty="0">
                    <a:solidFill>
                      <a:schemeClr val="tx1"/>
                    </a:solidFill>
                  </a:rPr>
                  <a:t>Trip to Beijing</a:t>
                </a:r>
                <a:endParaRPr lang="zh-HK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4659898" y="2702547"/>
                <a:ext cx="288032" cy="54953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</p:grpSp>
      </p:grpSp>
      <p:grpSp>
        <p:nvGrpSpPr>
          <p:cNvPr id="45" name="群組 44"/>
          <p:cNvGrpSpPr/>
          <p:nvPr/>
        </p:nvGrpSpPr>
        <p:grpSpPr>
          <a:xfrm>
            <a:off x="4046131" y="908720"/>
            <a:ext cx="2974416" cy="2010784"/>
            <a:chOff x="2626697" y="2510346"/>
            <a:chExt cx="2974416" cy="2010784"/>
          </a:xfrm>
        </p:grpSpPr>
        <p:pic>
          <p:nvPicPr>
            <p:cNvPr id="46" name="圖片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0" t="11908" r="5441" b="12571"/>
            <a:stretch/>
          </p:blipFill>
          <p:spPr bwMode="auto">
            <a:xfrm>
              <a:off x="2626697" y="2510346"/>
              <a:ext cx="2893421" cy="1837307"/>
            </a:xfrm>
            <a:prstGeom prst="rect">
              <a:avLst/>
            </a:prstGeom>
            <a:noFill/>
            <a:ln w="38100">
              <a:solidFill>
                <a:srgbClr val="FFFFFF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7" name="群組 46"/>
            <p:cNvGrpSpPr/>
            <p:nvPr/>
          </p:nvGrpSpPr>
          <p:grpSpPr>
            <a:xfrm rot="21268979">
              <a:off x="2816708" y="4118516"/>
              <a:ext cx="2784405" cy="402614"/>
              <a:chOff x="1219648" y="2787609"/>
              <a:chExt cx="3813121" cy="551362"/>
            </a:xfrm>
            <a:effectLst>
              <a:outerShdw blurRad="127000" dist="63500" dir="2700000" algn="tl" rotWithShape="0">
                <a:prstClr val="black">
                  <a:alpha val="70000"/>
                </a:prstClr>
              </a:outerShdw>
            </a:effectLst>
          </p:grpSpPr>
          <p:sp>
            <p:nvSpPr>
              <p:cNvPr id="48" name="矩形 47"/>
              <p:cNvSpPr/>
              <p:nvPr/>
            </p:nvSpPr>
            <p:spPr>
              <a:xfrm>
                <a:off x="1219648" y="2789432"/>
                <a:ext cx="3554921" cy="5495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TW" sz="1700" dirty="0">
                    <a:solidFill>
                      <a:schemeClr val="tx1"/>
                    </a:solidFill>
                  </a:rPr>
                  <a:t>P5</a:t>
                </a:r>
                <a:r>
                  <a:rPr lang="zh-TW" altLang="en-US" sz="17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TW" sz="1700" dirty="0">
                    <a:solidFill>
                      <a:schemeClr val="tx1"/>
                    </a:solidFill>
                  </a:rPr>
                  <a:t>Trip to Singapore</a:t>
                </a:r>
                <a:endParaRPr lang="zh-HK" altLang="en-US" sz="1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矩形 48"/>
              <p:cNvSpPr/>
              <p:nvPr/>
            </p:nvSpPr>
            <p:spPr>
              <a:xfrm>
                <a:off x="4744737" y="2787609"/>
                <a:ext cx="288032" cy="54953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</p:grpSp>
      </p:grpSp>
      <p:grpSp>
        <p:nvGrpSpPr>
          <p:cNvPr id="50" name="群組 49"/>
          <p:cNvGrpSpPr/>
          <p:nvPr/>
        </p:nvGrpSpPr>
        <p:grpSpPr>
          <a:xfrm>
            <a:off x="1518044" y="1119088"/>
            <a:ext cx="2836864" cy="1933332"/>
            <a:chOff x="2645240" y="299194"/>
            <a:chExt cx="2979797" cy="2030740"/>
          </a:xfrm>
        </p:grpSpPr>
        <p:pic>
          <p:nvPicPr>
            <p:cNvPr id="51" name="圖片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9" t="1174" r="4748" b="675"/>
            <a:stretch/>
          </p:blipFill>
          <p:spPr bwMode="auto">
            <a:xfrm rot="217872">
              <a:off x="2645240" y="299194"/>
              <a:ext cx="2979797" cy="1834098"/>
            </a:xfrm>
            <a:prstGeom prst="rect">
              <a:avLst/>
            </a:prstGeom>
            <a:noFill/>
            <a:ln w="38100">
              <a:solidFill>
                <a:srgbClr val="FFFFFF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2" name="群組 51"/>
            <p:cNvGrpSpPr/>
            <p:nvPr/>
          </p:nvGrpSpPr>
          <p:grpSpPr>
            <a:xfrm rot="42968">
              <a:off x="2741700" y="1930424"/>
              <a:ext cx="2532480" cy="399510"/>
              <a:chOff x="1165909" y="2711348"/>
              <a:chExt cx="3492016" cy="550881"/>
            </a:xfrm>
            <a:effectLst>
              <a:outerShdw blurRad="127000" dist="63500" dir="2700000" algn="tl" rotWithShape="0">
                <a:prstClr val="black">
                  <a:alpha val="70000"/>
                </a:prstClr>
              </a:outerShdw>
            </a:effectLst>
          </p:grpSpPr>
          <p:sp>
            <p:nvSpPr>
              <p:cNvPr id="53" name="矩形 52"/>
              <p:cNvSpPr/>
              <p:nvPr/>
            </p:nvSpPr>
            <p:spPr>
              <a:xfrm>
                <a:off x="1165909" y="2712694"/>
                <a:ext cx="3384375" cy="5495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TW" sz="1700" dirty="0">
                    <a:solidFill>
                      <a:schemeClr val="tx1"/>
                    </a:solidFill>
                    <a:latin typeface="+mn-ea"/>
                  </a:rPr>
                  <a:t>P4</a:t>
                </a:r>
                <a:r>
                  <a:rPr lang="zh-TW" altLang="en-US" sz="1700" dirty="0">
                    <a:solidFill>
                      <a:schemeClr val="tx1"/>
                    </a:solidFill>
                    <a:latin typeface="+mn-ea"/>
                  </a:rPr>
                  <a:t> </a:t>
                </a:r>
                <a:r>
                  <a:rPr lang="en-US" altLang="zh-TW" sz="1700" dirty="0">
                    <a:solidFill>
                      <a:schemeClr val="tx1"/>
                    </a:solidFill>
                    <a:latin typeface="+mn-ea"/>
                  </a:rPr>
                  <a:t>Trip to Macau</a:t>
                </a:r>
                <a:endParaRPr lang="zh-HK" altLang="en-US" sz="1700" dirty="0">
                  <a:solidFill>
                    <a:schemeClr val="tx1"/>
                  </a:solidFill>
                  <a:latin typeface="+mn-ea"/>
                </a:endParaRPr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4369891" y="2711348"/>
                <a:ext cx="288034" cy="54953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</p:grpSp>
      </p:grpSp>
      <p:sp>
        <p:nvSpPr>
          <p:cNvPr id="68" name="文字方塊 67"/>
          <p:cNvSpPr txBox="1"/>
          <p:nvPr/>
        </p:nvSpPr>
        <p:spPr>
          <a:xfrm>
            <a:off x="1712642" y="3397952"/>
            <a:ext cx="7979537" cy="2585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TW" sz="2400" dirty="0">
                <a:latin typeface="Comic Sans MS" panose="030F0702030302020204" pitchFamily="66" charset="0"/>
                <a:ea typeface="+mn-ea"/>
              </a:rPr>
              <a:t>Oversea trips with different themes</a:t>
            </a:r>
            <a:br>
              <a:rPr lang="en-US" altLang="zh-TW" sz="2400" dirty="0">
                <a:latin typeface="Comic Sans MS" panose="030F0702030302020204" pitchFamily="66" charset="0"/>
                <a:ea typeface="+mn-ea"/>
              </a:rPr>
            </a:br>
            <a:endParaRPr lang="en-US" altLang="zh-TW" sz="2400" dirty="0">
              <a:latin typeface="Comic Sans MS" panose="030F0702030302020204" pitchFamily="66" charset="0"/>
              <a:ea typeface="+mn-ea"/>
            </a:endParaRP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altLang="zh-TW" sz="2400" dirty="0">
                <a:latin typeface="Comic Sans MS" panose="030F0702030302020204" pitchFamily="66" charset="0"/>
                <a:ea typeface="+mn-ea"/>
              </a:rPr>
              <a:t>P4 Macau: Preserving cultures and old buildings</a:t>
            </a:r>
            <a:br>
              <a:rPr lang="en-US" altLang="zh-TW" sz="2400" dirty="0">
                <a:latin typeface="Comic Sans MS" panose="030F0702030302020204" pitchFamily="66" charset="0"/>
                <a:ea typeface="+mn-ea"/>
              </a:rPr>
            </a:br>
            <a:r>
              <a:rPr lang="en-US" altLang="zh-TW" sz="2400" dirty="0">
                <a:latin typeface="Comic Sans MS" panose="030F0702030302020204" pitchFamily="66" charset="0"/>
                <a:ea typeface="+mn-ea"/>
              </a:rPr>
              <a:t>P5 Singapore: Respecting different cultures and races</a:t>
            </a:r>
            <a:br>
              <a:rPr lang="en-US" altLang="zh-TW" sz="2400" dirty="0">
                <a:latin typeface="Comic Sans MS" panose="030F0702030302020204" pitchFamily="66" charset="0"/>
                <a:ea typeface="+mn-ea"/>
              </a:rPr>
            </a:br>
            <a:r>
              <a:rPr lang="en-US" altLang="zh-TW" sz="2400" dirty="0">
                <a:latin typeface="Comic Sans MS" panose="030F0702030302020204" pitchFamily="66" charset="0"/>
                <a:ea typeface="+mn-ea"/>
              </a:rPr>
              <a:t>P6 Beijing: Knowing our motherland</a:t>
            </a:r>
          </a:p>
        </p:txBody>
      </p:sp>
    </p:spTree>
    <p:extLst>
      <p:ext uri="{BB962C8B-B14F-4D97-AF65-F5344CB8AC3E}">
        <p14:creationId xmlns:p14="http://schemas.microsoft.com/office/powerpoint/2010/main" val="420370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9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群組 34"/>
          <p:cNvGrpSpPr/>
          <p:nvPr/>
        </p:nvGrpSpPr>
        <p:grpSpPr>
          <a:xfrm>
            <a:off x="1424608" y="188640"/>
            <a:ext cx="8208912" cy="504056"/>
            <a:chOff x="1424608" y="188640"/>
            <a:chExt cx="8208912" cy="504056"/>
          </a:xfrm>
        </p:grpSpPr>
        <p:sp>
          <p:nvSpPr>
            <p:cNvPr id="36" name="圓角矩形 35"/>
            <p:cNvSpPr/>
            <p:nvPr/>
          </p:nvSpPr>
          <p:spPr>
            <a:xfrm>
              <a:off x="7545288" y="188640"/>
              <a:ext cx="2088232" cy="50405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zh-TW" altLang="en-US" sz="2400" b="1" dirty="0">
                  <a:solidFill>
                    <a:schemeClr val="bg1"/>
                  </a:solidFill>
                  <a:latin typeface="+mn-ea"/>
                </a:rPr>
                <a:t>營造關愛校園</a:t>
              </a:r>
              <a:endParaRPr lang="zh-TW" altLang="en-US" sz="2400" dirty="0">
                <a:solidFill>
                  <a:schemeClr val="bg1"/>
                </a:solidFill>
                <a:latin typeface="+mn-ea"/>
              </a:endParaRPr>
            </a:p>
          </p:txBody>
        </p:sp>
        <p:cxnSp>
          <p:nvCxnSpPr>
            <p:cNvPr id="37" name="直線接點 36"/>
            <p:cNvCxnSpPr/>
            <p:nvPr/>
          </p:nvCxnSpPr>
          <p:spPr>
            <a:xfrm>
              <a:off x="1424608" y="692696"/>
              <a:ext cx="619268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群組 12"/>
          <p:cNvGrpSpPr/>
          <p:nvPr/>
        </p:nvGrpSpPr>
        <p:grpSpPr>
          <a:xfrm>
            <a:off x="1424608" y="188640"/>
            <a:ext cx="8352928" cy="648072"/>
            <a:chOff x="1424608" y="188640"/>
            <a:chExt cx="8352928" cy="648072"/>
          </a:xfrm>
        </p:grpSpPr>
        <p:sp>
          <p:nvSpPr>
            <p:cNvPr id="12" name="矩形 11"/>
            <p:cNvSpPr/>
            <p:nvPr/>
          </p:nvSpPr>
          <p:spPr>
            <a:xfrm>
              <a:off x="1424608" y="188640"/>
              <a:ext cx="8352928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latin typeface="Comic Sans MS" panose="030F0702030302020204" pitchFamily="66" charset="0"/>
              </a:endParaRPr>
            </a:p>
          </p:txBody>
        </p:sp>
        <p:grpSp>
          <p:nvGrpSpPr>
            <p:cNvPr id="19" name="群組 18"/>
            <p:cNvGrpSpPr/>
            <p:nvPr/>
          </p:nvGrpSpPr>
          <p:grpSpPr>
            <a:xfrm>
              <a:off x="1424608" y="188640"/>
              <a:ext cx="8208912" cy="504056"/>
              <a:chOff x="1424608" y="188640"/>
              <a:chExt cx="8208912" cy="504056"/>
            </a:xfrm>
          </p:grpSpPr>
          <p:sp>
            <p:nvSpPr>
              <p:cNvPr id="20" name="圓角矩形 19"/>
              <p:cNvSpPr/>
              <p:nvPr/>
            </p:nvSpPr>
            <p:spPr>
              <a:xfrm>
                <a:off x="1424608" y="188640"/>
                <a:ext cx="5832648" cy="504056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altLang="zh-TW" sz="2400" b="1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Enriching students’ life experiences</a:t>
                </a:r>
                <a:endParaRPr lang="zh-TW" altLang="en-US" sz="2400" dirty="0">
                  <a:solidFill>
                    <a:schemeClr val="bg1"/>
                  </a:solidFill>
                  <a:latin typeface="Comic Sans MS" panose="030F0702030302020204" pitchFamily="66" charset="0"/>
                </a:endParaRPr>
              </a:p>
            </p:txBody>
          </p:sp>
          <p:cxnSp>
            <p:nvCxnSpPr>
              <p:cNvPr id="21" name="直線接點 20"/>
              <p:cNvCxnSpPr/>
              <p:nvPr/>
            </p:nvCxnSpPr>
            <p:spPr>
              <a:xfrm>
                <a:off x="3425341" y="692696"/>
                <a:ext cx="620817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" name="群組 37"/>
          <p:cNvGrpSpPr/>
          <p:nvPr/>
        </p:nvGrpSpPr>
        <p:grpSpPr>
          <a:xfrm>
            <a:off x="6597302" y="1050600"/>
            <a:ext cx="3036218" cy="2072173"/>
            <a:chOff x="2654497" y="4600204"/>
            <a:chExt cx="3036218" cy="2072173"/>
          </a:xfrm>
        </p:grpSpPr>
        <p:pic>
          <p:nvPicPr>
            <p:cNvPr id="39" name="圖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" t="14584" r="-63" b="8784"/>
            <a:stretch>
              <a:fillRect/>
            </a:stretch>
          </p:blipFill>
          <p:spPr bwMode="auto">
            <a:xfrm rot="21353233">
              <a:off x="2654497" y="4600204"/>
              <a:ext cx="3036218" cy="1744913"/>
            </a:xfrm>
            <a:prstGeom prst="rect">
              <a:avLst/>
            </a:prstGeom>
            <a:noFill/>
            <a:ln w="38100">
              <a:solidFill>
                <a:srgbClr val="FFFFFF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0" name="群組 39"/>
            <p:cNvGrpSpPr/>
            <p:nvPr/>
          </p:nvGrpSpPr>
          <p:grpSpPr>
            <a:xfrm rot="21453127">
              <a:off x="3095882" y="6252107"/>
              <a:ext cx="2588270" cy="420270"/>
              <a:chOff x="1563554" y="2702547"/>
              <a:chExt cx="3384376" cy="549537"/>
            </a:xfrm>
            <a:effectLst>
              <a:outerShdw blurRad="127000" dist="63500" dir="2700000" algn="tl" rotWithShape="0">
                <a:prstClr val="black">
                  <a:alpha val="70000"/>
                </a:prstClr>
              </a:outerShdw>
            </a:effectLst>
          </p:grpSpPr>
          <p:sp>
            <p:nvSpPr>
              <p:cNvPr id="41" name="矩形 40"/>
              <p:cNvSpPr/>
              <p:nvPr/>
            </p:nvSpPr>
            <p:spPr>
              <a:xfrm>
                <a:off x="1563554" y="2702547"/>
                <a:ext cx="3384376" cy="5495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TW" dirty="0">
                    <a:solidFill>
                      <a:schemeClr val="tx1"/>
                    </a:solidFill>
                  </a:rPr>
                  <a:t>P6</a:t>
                </a:r>
                <a:r>
                  <a:rPr lang="zh-TW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TW" dirty="0">
                    <a:solidFill>
                      <a:schemeClr val="tx1"/>
                    </a:solidFill>
                  </a:rPr>
                  <a:t>Trip to Beijing</a:t>
                </a:r>
                <a:endParaRPr lang="zh-HK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4659898" y="2702547"/>
                <a:ext cx="288032" cy="54953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</p:grpSp>
      </p:grpSp>
      <p:grpSp>
        <p:nvGrpSpPr>
          <p:cNvPr id="45" name="群組 44"/>
          <p:cNvGrpSpPr/>
          <p:nvPr/>
        </p:nvGrpSpPr>
        <p:grpSpPr>
          <a:xfrm>
            <a:off x="4046131" y="908720"/>
            <a:ext cx="2974416" cy="2010784"/>
            <a:chOff x="2626697" y="2510346"/>
            <a:chExt cx="2974416" cy="2010784"/>
          </a:xfrm>
        </p:grpSpPr>
        <p:pic>
          <p:nvPicPr>
            <p:cNvPr id="46" name="圖片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0" t="11908" r="5441" b="12571"/>
            <a:stretch/>
          </p:blipFill>
          <p:spPr bwMode="auto">
            <a:xfrm>
              <a:off x="2626697" y="2510346"/>
              <a:ext cx="2893421" cy="1837307"/>
            </a:xfrm>
            <a:prstGeom prst="rect">
              <a:avLst/>
            </a:prstGeom>
            <a:noFill/>
            <a:ln w="38100">
              <a:solidFill>
                <a:srgbClr val="FFFFFF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7" name="群組 46"/>
            <p:cNvGrpSpPr/>
            <p:nvPr/>
          </p:nvGrpSpPr>
          <p:grpSpPr>
            <a:xfrm rot="21268979">
              <a:off x="2816708" y="4118516"/>
              <a:ext cx="2784405" cy="402614"/>
              <a:chOff x="1219648" y="2787609"/>
              <a:chExt cx="3813121" cy="551362"/>
            </a:xfrm>
            <a:effectLst>
              <a:outerShdw blurRad="127000" dist="63500" dir="2700000" algn="tl" rotWithShape="0">
                <a:prstClr val="black">
                  <a:alpha val="70000"/>
                </a:prstClr>
              </a:outerShdw>
            </a:effectLst>
          </p:grpSpPr>
          <p:sp>
            <p:nvSpPr>
              <p:cNvPr id="48" name="矩形 47"/>
              <p:cNvSpPr/>
              <p:nvPr/>
            </p:nvSpPr>
            <p:spPr>
              <a:xfrm>
                <a:off x="1219648" y="2789432"/>
                <a:ext cx="3554921" cy="5495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TW" sz="1700" dirty="0">
                    <a:solidFill>
                      <a:schemeClr val="tx1"/>
                    </a:solidFill>
                  </a:rPr>
                  <a:t>P5</a:t>
                </a:r>
                <a:r>
                  <a:rPr lang="zh-TW" altLang="en-US" sz="17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TW" sz="1700" dirty="0">
                    <a:solidFill>
                      <a:schemeClr val="tx1"/>
                    </a:solidFill>
                  </a:rPr>
                  <a:t>Trip to Singapore</a:t>
                </a:r>
                <a:endParaRPr lang="zh-HK" altLang="en-US" sz="17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矩形 48"/>
              <p:cNvSpPr/>
              <p:nvPr/>
            </p:nvSpPr>
            <p:spPr>
              <a:xfrm>
                <a:off x="4744737" y="2787609"/>
                <a:ext cx="288032" cy="54953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</p:grpSp>
      </p:grpSp>
      <p:grpSp>
        <p:nvGrpSpPr>
          <p:cNvPr id="50" name="群組 49"/>
          <p:cNvGrpSpPr/>
          <p:nvPr/>
        </p:nvGrpSpPr>
        <p:grpSpPr>
          <a:xfrm>
            <a:off x="1518044" y="1119088"/>
            <a:ext cx="2836864" cy="1933332"/>
            <a:chOff x="2645240" y="299194"/>
            <a:chExt cx="2979797" cy="2030740"/>
          </a:xfrm>
        </p:grpSpPr>
        <p:pic>
          <p:nvPicPr>
            <p:cNvPr id="51" name="圖片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9" t="1174" r="4748" b="675"/>
            <a:stretch/>
          </p:blipFill>
          <p:spPr bwMode="auto">
            <a:xfrm rot="217872">
              <a:off x="2645240" y="299194"/>
              <a:ext cx="2979797" cy="1834098"/>
            </a:xfrm>
            <a:prstGeom prst="rect">
              <a:avLst/>
            </a:prstGeom>
            <a:noFill/>
            <a:ln w="38100">
              <a:solidFill>
                <a:srgbClr val="FFFFFF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2" name="群組 51"/>
            <p:cNvGrpSpPr/>
            <p:nvPr/>
          </p:nvGrpSpPr>
          <p:grpSpPr>
            <a:xfrm rot="42968">
              <a:off x="2741700" y="1930424"/>
              <a:ext cx="2532480" cy="399510"/>
              <a:chOff x="1165909" y="2711348"/>
              <a:chExt cx="3492016" cy="550881"/>
            </a:xfrm>
            <a:effectLst>
              <a:outerShdw blurRad="127000" dist="63500" dir="2700000" algn="tl" rotWithShape="0">
                <a:prstClr val="black">
                  <a:alpha val="70000"/>
                </a:prstClr>
              </a:outerShdw>
            </a:effectLst>
          </p:grpSpPr>
          <p:sp>
            <p:nvSpPr>
              <p:cNvPr id="53" name="矩形 52"/>
              <p:cNvSpPr/>
              <p:nvPr/>
            </p:nvSpPr>
            <p:spPr>
              <a:xfrm>
                <a:off x="1165909" y="2712694"/>
                <a:ext cx="3384375" cy="5495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TW" sz="1700" dirty="0">
                    <a:solidFill>
                      <a:schemeClr val="tx1"/>
                    </a:solidFill>
                    <a:latin typeface="+mn-ea"/>
                  </a:rPr>
                  <a:t>P4</a:t>
                </a:r>
                <a:r>
                  <a:rPr lang="zh-TW" altLang="en-US" sz="1700" dirty="0">
                    <a:solidFill>
                      <a:schemeClr val="tx1"/>
                    </a:solidFill>
                    <a:latin typeface="+mn-ea"/>
                  </a:rPr>
                  <a:t> </a:t>
                </a:r>
                <a:r>
                  <a:rPr lang="en-US" altLang="zh-TW" sz="1700" dirty="0">
                    <a:solidFill>
                      <a:schemeClr val="tx1"/>
                    </a:solidFill>
                    <a:latin typeface="+mn-ea"/>
                  </a:rPr>
                  <a:t>Trip to Macau</a:t>
                </a:r>
                <a:endParaRPr lang="zh-HK" altLang="en-US" sz="1700" dirty="0">
                  <a:solidFill>
                    <a:schemeClr val="tx1"/>
                  </a:solidFill>
                  <a:latin typeface="+mn-ea"/>
                </a:endParaRPr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4369891" y="2711348"/>
                <a:ext cx="288034" cy="549535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HK" altLang="en-US"/>
              </a:p>
            </p:txBody>
          </p:sp>
        </p:grpSp>
      </p:grpSp>
      <p:sp>
        <p:nvSpPr>
          <p:cNvPr id="68" name="文字方塊 67"/>
          <p:cNvSpPr txBox="1"/>
          <p:nvPr/>
        </p:nvSpPr>
        <p:spPr>
          <a:xfrm>
            <a:off x="1425789" y="3404462"/>
            <a:ext cx="792086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TW" sz="2500" dirty="0">
                <a:latin typeface="Comic Sans MS" panose="030F0702030302020204" pitchFamily="66" charset="0"/>
                <a:ea typeface="+mn-ea"/>
              </a:rPr>
              <a:t>Learning targets:</a:t>
            </a:r>
          </a:p>
          <a:p>
            <a:pPr marL="342900" indent="-342900">
              <a:spcBef>
                <a:spcPts val="1200"/>
              </a:spcBef>
              <a:buFontTx/>
              <a:buChar char="-"/>
            </a:pPr>
            <a:r>
              <a:rPr lang="en-US" altLang="zh-TW" sz="2500" dirty="0">
                <a:latin typeface="Comic Sans MS" panose="030F0702030302020204" pitchFamily="66" charset="0"/>
                <a:ea typeface="+mn-ea"/>
              </a:rPr>
              <a:t>Learning how to take care of oneself</a:t>
            </a:r>
          </a:p>
          <a:p>
            <a:pPr marL="342900" indent="-342900">
              <a:spcBef>
                <a:spcPts val="1200"/>
              </a:spcBef>
              <a:buFontTx/>
              <a:buChar char="-"/>
            </a:pPr>
            <a:r>
              <a:rPr lang="en-US" altLang="zh-TW" sz="2500" dirty="0">
                <a:latin typeface="Comic Sans MS" panose="030F0702030302020204" pitchFamily="66" charset="0"/>
                <a:ea typeface="+mn-ea"/>
              </a:rPr>
              <a:t>Experiencing different cultures and traditions</a:t>
            </a:r>
          </a:p>
          <a:p>
            <a:pPr marL="342900" indent="-342900">
              <a:spcBef>
                <a:spcPts val="1200"/>
              </a:spcBef>
              <a:buFontTx/>
              <a:buChar char="-"/>
            </a:pPr>
            <a:r>
              <a:rPr lang="en-US" altLang="zh-TW" sz="2500" dirty="0">
                <a:latin typeface="Comic Sans MS" panose="030F0702030302020204" pitchFamily="66" charset="0"/>
                <a:ea typeface="+mn-ea"/>
              </a:rPr>
              <a:t>Cooperating and collaborating with others</a:t>
            </a:r>
          </a:p>
          <a:p>
            <a:pPr marL="342900" indent="-342900">
              <a:spcBef>
                <a:spcPts val="1200"/>
              </a:spcBef>
              <a:buFontTx/>
              <a:buChar char="-"/>
            </a:pPr>
            <a:r>
              <a:rPr lang="en-US" altLang="zh-TW" sz="2500" dirty="0">
                <a:latin typeface="Comic Sans MS" panose="030F0702030302020204" pitchFamily="66" charset="0"/>
                <a:ea typeface="+mn-ea"/>
              </a:rPr>
              <a:t>Solving problems</a:t>
            </a:r>
          </a:p>
        </p:txBody>
      </p:sp>
    </p:spTree>
    <p:extLst>
      <p:ext uri="{BB962C8B-B14F-4D97-AF65-F5344CB8AC3E}">
        <p14:creationId xmlns:p14="http://schemas.microsoft.com/office/powerpoint/2010/main" val="11126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cademicPresentation1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AcademicPresentation1</Template>
  <TotalTime>0</TotalTime>
  <Words>536</Words>
  <Application>Microsoft Office PowerPoint</Application>
  <PresentationFormat>A4 紙張 (210x297 公釐)</PresentationFormat>
  <Paragraphs>147</Paragraphs>
  <Slides>16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4" baseType="lpstr">
      <vt:lpstr>微軟正黑體</vt:lpstr>
      <vt:lpstr>Arial</vt:lpstr>
      <vt:lpstr>Calibri</vt:lpstr>
      <vt:lpstr>Comic Sans MS</vt:lpstr>
      <vt:lpstr>Tw Cen MT</vt:lpstr>
      <vt:lpstr>Wingdings</vt:lpstr>
      <vt:lpstr>Wingdings 2</vt:lpstr>
      <vt:lpstr>AcademicPresentation1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2013-02-28T10:55:47Z</dcterms:created>
  <dcterms:modified xsi:type="dcterms:W3CDTF">2019-09-19T10:19:45Z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TC101671251028</vt:lpwstr>
  </property>
</Properties>
</file>